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charts/chart1.xml" ContentType="application/vnd.openxmlformats-officedocument.drawingml.chart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S.E.T.H.S</c:v>
                </c:pt>
              </c:strCache>
            </c:strRef>
          </c:tx>
          <c:spPr>
            <a:solidFill>
              <a:srgbClr val="2E7D5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Yr 1</c:v>
                  </c:pt>
                  <c:pt idx="1">
                    <c:v>Yr 2</c:v>
                  </c:pt>
                  <c:pt idx="2">
                    <c:v>Yr 3</c:v>
                  </c:pt>
                  <c:pt idx="3">
                    <c:v>Yr 5</c:v>
                  </c:pt>
                  <c:pt idx="4">
                    <c:v>Yr 10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</c:v>
                </c:pt>
                <c:pt idx="1">
                  <c:v>8</c:v>
                </c:pt>
                <c:pt idx="2">
                  <c:v>20</c:v>
                </c:pt>
                <c:pt idx="3">
                  <c:v>60</c:v>
                </c:pt>
                <c:pt idx="4">
                  <c:v>180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UDOC</c:v>
                </c:pt>
              </c:strCache>
            </c:strRef>
          </c:tx>
          <c:spPr>
            <a:solidFill>
              <a:srgbClr val="7D502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Yr 1</c:v>
                  </c:pt>
                  <c:pt idx="1">
                    <c:v>Yr 2</c:v>
                  </c:pt>
                  <c:pt idx="2">
                    <c:v>Yr 3</c:v>
                  </c:pt>
                  <c:pt idx="3">
                    <c:v>Yr 5</c:v>
                  </c:pt>
                  <c:pt idx="4">
                    <c:v>Yr 10</c:v>
                  </c:pt>
                </c:lvl>
              </c:multiLvlStrCache>
            </c:multiLvl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</c:v>
                </c:pt>
                <c:pt idx="1">
                  <c:v>5</c:v>
                </c:pt>
                <c:pt idx="2">
                  <c:v>70</c:v>
                </c:pt>
                <c:pt idx="3">
                  <c:v>250</c:v>
                </c:pt>
                <c:pt idx="4">
                  <c:v>650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T.S+Other</c:v>
                </c:pt>
              </c:strCache>
            </c:strRef>
          </c:tx>
          <c:spPr>
            <a:solidFill>
              <a:srgbClr val="5E2E7D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Yr 1</c:v>
                  </c:pt>
                  <c:pt idx="1">
                    <c:v>Yr 2</c:v>
                  </c:pt>
                  <c:pt idx="2">
                    <c:v>Yr 3</c:v>
                  </c:pt>
                  <c:pt idx="3">
                    <c:v>Yr 5</c:v>
                  </c:pt>
                  <c:pt idx="4">
                    <c:v>Yr 10</c:v>
                  </c:pt>
                </c:lvl>
              </c:multiLvlStrCache>
            </c:multiLvl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8</c:v>
                </c:pt>
                <c:pt idx="3">
                  <c:v>90</c:v>
                </c:pt>
                <c:pt idx="4">
                  <c:v>310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50"/>
        <c:overlap val="10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A7A8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15284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A7A8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solidFill>
      <a:srgbClr val="0C1A2E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0E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4114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816852"/>
            <a:ext cx="12161520" cy="4114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896112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1792224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2688336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3584448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4480560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376672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6272784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7168896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8065008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8961120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9857232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10753344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11649456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0" y="0"/>
            <a:ext cx="12161520" cy="4572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0" y="822960"/>
            <a:ext cx="12161520" cy="4572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0" y="1645920"/>
            <a:ext cx="12161520" cy="4572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0" y="2468880"/>
            <a:ext cx="12161520" cy="4572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0" y="3291840"/>
            <a:ext cx="12161520" cy="4572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0" y="4114800"/>
            <a:ext cx="12161520" cy="4572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0" y="4937760"/>
            <a:ext cx="12161520" cy="4572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0" y="5760720"/>
            <a:ext cx="12161520" cy="4572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0" y="6583680"/>
            <a:ext cx="12161520" cy="4572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8" name="Text 26"/>
          <p:cNvSpPr/>
          <p:nvPr/>
        </p:nvSpPr>
        <p:spPr>
          <a:xfrm>
            <a:off x="502920" y="640080"/>
            <a:ext cx="91440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600" b="1" spc="10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G.O.D.S</a:t>
            </a:r>
            <a:endParaRPr lang="en-US" sz="11600" dirty="0"/>
          </a:p>
        </p:txBody>
      </p:sp>
      <p:sp>
        <p:nvSpPr>
          <p:cNvPr id="29" name="Text 27"/>
          <p:cNvSpPr/>
          <p:nvPr/>
        </p:nvSpPr>
        <p:spPr>
          <a:xfrm>
            <a:off x="502920" y="28803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45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 ORDERLY DIRECTIONAL SYSTEMS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502920" y="3246120"/>
            <a:ext cx="5486400" cy="20117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Text 29"/>
          <p:cNvSpPr/>
          <p:nvPr/>
        </p:nvSpPr>
        <p:spPr>
          <a:xfrm>
            <a:off x="502920" y="3401568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Transition infrastructure for the AI era — combining workforce reintegration,</a:t>
            </a:r>
            <a:endParaRPr lang="en-US" sz="12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digital governance, and production infrastructure.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502920" y="41605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"Built for generations — not quarters."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9509760" y="1371600"/>
            <a:ext cx="1280160" cy="1188720"/>
          </a:xfrm>
          <a:prstGeom prst="rect">
            <a:avLst/>
          </a:prstGeom>
          <a:solidFill>
            <a:srgbClr val="152840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509760" y="1536192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200" dirty="0"/>
          </a:p>
        </p:txBody>
      </p:sp>
      <p:sp>
        <p:nvSpPr>
          <p:cNvPr id="35" name="Text 33"/>
          <p:cNvSpPr/>
          <p:nvPr/>
        </p:nvSpPr>
        <p:spPr>
          <a:xfrm>
            <a:off x="9509760" y="2029968"/>
            <a:ext cx="1280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</a:t>
            </a:r>
            <a:endParaRPr lang="en-US" sz="75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</a:t>
            </a:r>
            <a:endParaRPr lang="en-US" sz="750" dirty="0"/>
          </a:p>
        </p:txBody>
      </p:sp>
      <p:sp>
        <p:nvSpPr>
          <p:cNvPr id="36" name="Shape 34"/>
          <p:cNvSpPr/>
          <p:nvPr/>
        </p:nvSpPr>
        <p:spPr>
          <a:xfrm>
            <a:off x="10927080" y="1371600"/>
            <a:ext cx="1280160" cy="1188720"/>
          </a:xfrm>
          <a:prstGeom prst="rect">
            <a:avLst/>
          </a:prstGeom>
          <a:solidFill>
            <a:srgbClr val="152840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0927080" y="1536192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</a:t>
            </a:r>
            <a:endParaRPr lang="en-US" sz="2200" dirty="0"/>
          </a:p>
        </p:txBody>
      </p:sp>
      <p:sp>
        <p:nvSpPr>
          <p:cNvPr id="38" name="Text 36"/>
          <p:cNvSpPr/>
          <p:nvPr/>
        </p:nvSpPr>
        <p:spPr>
          <a:xfrm>
            <a:off x="10927080" y="2029968"/>
            <a:ext cx="1280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Structural</a:t>
            </a:r>
            <a:endParaRPr lang="en-US" sz="75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Shifts Addressed</a:t>
            </a:r>
            <a:endParaRPr lang="en-US" sz="750" dirty="0"/>
          </a:p>
        </p:txBody>
      </p:sp>
      <p:sp>
        <p:nvSpPr>
          <p:cNvPr id="39" name="Shape 37"/>
          <p:cNvSpPr/>
          <p:nvPr/>
        </p:nvSpPr>
        <p:spPr>
          <a:xfrm>
            <a:off x="9509760" y="2743200"/>
            <a:ext cx="1280160" cy="1188720"/>
          </a:xfrm>
          <a:prstGeom prst="rect">
            <a:avLst/>
          </a:prstGeom>
          <a:solidFill>
            <a:srgbClr val="152840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9509760" y="2907792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</a:t>
            </a:r>
            <a:endParaRPr lang="en-US" sz="2200" dirty="0"/>
          </a:p>
        </p:txBody>
      </p:sp>
      <p:sp>
        <p:nvSpPr>
          <p:cNvPr id="41" name="Text 39"/>
          <p:cNvSpPr/>
          <p:nvPr/>
        </p:nvSpPr>
        <p:spPr>
          <a:xfrm>
            <a:off x="9509760" y="3401568"/>
            <a:ext cx="1280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Constitutional</a:t>
            </a:r>
            <a:endParaRPr lang="en-US" sz="75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Pillars</a:t>
            </a:r>
            <a:endParaRPr lang="en-US" sz="750" dirty="0"/>
          </a:p>
        </p:txBody>
      </p:sp>
      <p:sp>
        <p:nvSpPr>
          <p:cNvPr id="42" name="Shape 40"/>
          <p:cNvSpPr/>
          <p:nvPr/>
        </p:nvSpPr>
        <p:spPr>
          <a:xfrm>
            <a:off x="10927080" y="2743200"/>
            <a:ext cx="1280160" cy="1188720"/>
          </a:xfrm>
          <a:prstGeom prst="rect">
            <a:avLst/>
          </a:prstGeom>
          <a:solidFill>
            <a:srgbClr val="152840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10927080" y="2907792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250</a:t>
            </a:r>
            <a:endParaRPr lang="en-US" sz="2200" dirty="0"/>
          </a:p>
        </p:txBody>
      </p:sp>
      <p:sp>
        <p:nvSpPr>
          <p:cNvPr id="44" name="Text 42"/>
          <p:cNvSpPr/>
          <p:nvPr/>
        </p:nvSpPr>
        <p:spPr>
          <a:xfrm>
            <a:off x="10927080" y="3401568"/>
            <a:ext cx="1280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</a:t>
            </a:r>
            <a:endParaRPr lang="en-US" sz="75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Mandate</a:t>
            </a:r>
            <a:endParaRPr lang="en-US" sz="750" dirty="0"/>
          </a:p>
        </p:txBody>
      </p:sp>
      <p:sp>
        <p:nvSpPr>
          <p:cNvPr id="45" name="Text 43"/>
          <p:cNvSpPr/>
          <p:nvPr/>
        </p:nvSpPr>
        <p:spPr>
          <a:xfrm>
            <a:off x="502920" y="6309360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 &amp; Strategic Capital Edition  ·  Institutional Deck  ·  2026  ·  Confidential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7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15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 —  GOOD ORDERLY DIRECTIONAL SYSTEMS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0" y="6583680"/>
            <a:ext cx="1179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CONFIDENTIAL  ·  2026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61520" cy="1325880"/>
          </a:xfrm>
          <a:prstGeom prst="rect">
            <a:avLst/>
          </a:prstGeom>
          <a:solidFill>
            <a:srgbClr val="060E1C"/>
          </a:solidFill>
          <a:ln/>
        </p:spPr>
      </p:sp>
      <p:sp>
        <p:nvSpPr>
          <p:cNvPr id="6" name="Shape 4"/>
          <p:cNvSpPr/>
          <p:nvPr/>
        </p:nvSpPr>
        <p:spPr>
          <a:xfrm>
            <a:off x="0" y="0"/>
            <a:ext cx="12161520" cy="4114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256032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8  ·  GOVERNANCE — THE TWELVE CONSTITUTIONAL PILLARS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457200" y="566928"/>
            <a:ext cx="100584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Integrity is architectural. Not aspirational.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347472" y="1481328"/>
            <a:ext cx="2816352" cy="1572768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47472" y="1481328"/>
            <a:ext cx="2816352" cy="502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1" name="Text 9"/>
          <p:cNvSpPr/>
          <p:nvPr/>
        </p:nvSpPr>
        <p:spPr>
          <a:xfrm>
            <a:off x="438912" y="1572768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7A7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438912" y="1554480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D4CEB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1005840" y="1572768"/>
            <a:ext cx="20665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Dignity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38912" y="2029968"/>
            <a:ext cx="2633472" cy="914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Text 13"/>
          <p:cNvSpPr/>
          <p:nvPr/>
        </p:nvSpPr>
        <p:spPr>
          <a:xfrm>
            <a:off x="438912" y="2139696"/>
            <a:ext cx="2633472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are never expendable inputs. Every programme enhances dignity, safety, and wellbeing.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291840" y="1481328"/>
            <a:ext cx="2816352" cy="1572768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291840" y="1481328"/>
            <a:ext cx="2816352" cy="502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3383280" y="1572768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7A7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3383280" y="1554480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D4CEB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3950208" y="1572768"/>
            <a:ext cx="20665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Contribution First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3383280" y="2029968"/>
            <a:ext cx="2633472" cy="914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3383280" y="2139696"/>
            <a:ext cx="2633472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Advancement is tied to demonstrated effort and productive participation — not background or privilege.</a:t>
            </a:r>
            <a:endParaRPr lang="en-US" sz="750" dirty="0"/>
          </a:p>
        </p:txBody>
      </p:sp>
      <p:sp>
        <p:nvSpPr>
          <p:cNvPr id="23" name="Shape 21"/>
          <p:cNvSpPr/>
          <p:nvPr/>
        </p:nvSpPr>
        <p:spPr>
          <a:xfrm>
            <a:off x="6236208" y="1481328"/>
            <a:ext cx="2816352" cy="1572768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236208" y="1481328"/>
            <a:ext cx="2816352" cy="502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5" name="Text 23"/>
          <p:cNvSpPr/>
          <p:nvPr/>
        </p:nvSpPr>
        <p:spPr>
          <a:xfrm>
            <a:off x="6327648" y="1572768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7A7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III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6327648" y="1554480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D4CEB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III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6894576" y="1572768"/>
            <a:ext cx="20665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Respect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327648" y="2029968"/>
            <a:ext cx="2633472" cy="914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9" name="Text 27"/>
          <p:cNvSpPr/>
          <p:nvPr/>
        </p:nvSpPr>
        <p:spPr>
          <a:xfrm>
            <a:off x="6327648" y="2139696"/>
            <a:ext cx="2633472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operates in partnership with sovereign governments. No division may override legitimate state authority.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9180576" y="1481328"/>
            <a:ext cx="2816352" cy="1572768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9180576" y="1481328"/>
            <a:ext cx="2816352" cy="502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9272016" y="1572768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7A7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IV</a:t>
            </a:r>
            <a:endParaRPr lang="en-US" sz="2200" dirty="0"/>
          </a:p>
        </p:txBody>
      </p:sp>
      <p:sp>
        <p:nvSpPr>
          <p:cNvPr id="33" name="Text 31"/>
          <p:cNvSpPr/>
          <p:nvPr/>
        </p:nvSpPr>
        <p:spPr>
          <a:xfrm>
            <a:off x="9272016" y="1554480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D4CEB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IV</a:t>
            </a:r>
            <a:endParaRPr lang="en-US" sz="2200" dirty="0"/>
          </a:p>
        </p:txBody>
      </p:sp>
      <p:sp>
        <p:nvSpPr>
          <p:cNvPr id="34" name="Text 32"/>
          <p:cNvSpPr/>
          <p:nvPr/>
        </p:nvSpPr>
        <p:spPr>
          <a:xfrm>
            <a:off x="9838944" y="1572768"/>
            <a:ext cx="20665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Ethical Profitability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9272016" y="2029968"/>
            <a:ext cx="2633472" cy="914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9272016" y="2139696"/>
            <a:ext cx="2633472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generation reinforces infrastructure and human development — not short-term financial extraction.</a:t>
            </a:r>
            <a:endParaRPr lang="en-US" sz="750" dirty="0"/>
          </a:p>
        </p:txBody>
      </p:sp>
      <p:sp>
        <p:nvSpPr>
          <p:cNvPr id="37" name="Shape 35"/>
          <p:cNvSpPr/>
          <p:nvPr/>
        </p:nvSpPr>
        <p:spPr>
          <a:xfrm>
            <a:off x="347472" y="3182112"/>
            <a:ext cx="2816352" cy="1572768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347472" y="3182112"/>
            <a:ext cx="2816352" cy="502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9" name="Text 37"/>
          <p:cNvSpPr/>
          <p:nvPr/>
        </p:nvSpPr>
        <p:spPr>
          <a:xfrm>
            <a:off x="438912" y="3273552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7A7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</a:t>
            </a:r>
            <a:endParaRPr lang="en-US" sz="2200" dirty="0"/>
          </a:p>
        </p:txBody>
      </p:sp>
      <p:sp>
        <p:nvSpPr>
          <p:cNvPr id="40" name="Text 38"/>
          <p:cNvSpPr/>
          <p:nvPr/>
        </p:nvSpPr>
        <p:spPr>
          <a:xfrm>
            <a:off x="438912" y="3255264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D4CEB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</a:t>
            </a:r>
            <a:endParaRPr lang="en-US" sz="2200" dirty="0"/>
          </a:p>
        </p:txBody>
      </p:sp>
      <p:sp>
        <p:nvSpPr>
          <p:cNvPr id="41" name="Text 39"/>
          <p:cNvSpPr/>
          <p:nvPr/>
        </p:nvSpPr>
        <p:spPr>
          <a:xfrm>
            <a:off x="1005840" y="3273552"/>
            <a:ext cx="20665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Transparency of Intent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438912" y="3730752"/>
            <a:ext cx="2633472" cy="914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3" name="Text 41"/>
          <p:cNvSpPr/>
          <p:nvPr/>
        </p:nvSpPr>
        <p:spPr>
          <a:xfrm>
            <a:off x="438912" y="3840480"/>
            <a:ext cx="2633472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major initiatives are documented and auditable. Hidden agendas are structurally incompatible with the framework.</a:t>
            </a:r>
            <a:endParaRPr lang="en-US" sz="750" dirty="0"/>
          </a:p>
        </p:txBody>
      </p:sp>
      <p:sp>
        <p:nvSpPr>
          <p:cNvPr id="44" name="Shape 42"/>
          <p:cNvSpPr/>
          <p:nvPr/>
        </p:nvSpPr>
        <p:spPr>
          <a:xfrm>
            <a:off x="3291840" y="3182112"/>
            <a:ext cx="2816352" cy="1572768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45" name="Shape 43"/>
          <p:cNvSpPr/>
          <p:nvPr/>
        </p:nvSpPr>
        <p:spPr>
          <a:xfrm>
            <a:off x="3291840" y="3182112"/>
            <a:ext cx="2816352" cy="502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6" name="Text 44"/>
          <p:cNvSpPr/>
          <p:nvPr/>
        </p:nvSpPr>
        <p:spPr>
          <a:xfrm>
            <a:off x="3383280" y="3273552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7A7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</a:t>
            </a:r>
            <a:endParaRPr lang="en-US" sz="2200" dirty="0"/>
          </a:p>
        </p:txBody>
      </p:sp>
      <p:sp>
        <p:nvSpPr>
          <p:cNvPr id="47" name="Text 45"/>
          <p:cNvSpPr/>
          <p:nvPr/>
        </p:nvSpPr>
        <p:spPr>
          <a:xfrm>
            <a:off x="3383280" y="3255264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D4CEB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</a:t>
            </a:r>
            <a:endParaRPr lang="en-US" sz="2200" dirty="0"/>
          </a:p>
        </p:txBody>
      </p:sp>
      <p:sp>
        <p:nvSpPr>
          <p:cNvPr id="48" name="Text 46"/>
          <p:cNvSpPr/>
          <p:nvPr/>
        </p:nvSpPr>
        <p:spPr>
          <a:xfrm>
            <a:off x="3950208" y="3273552"/>
            <a:ext cx="20665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Algorithmic Explainability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3383280" y="3730752"/>
            <a:ext cx="2633472" cy="914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0" name="Text 48"/>
          <p:cNvSpPr/>
          <p:nvPr/>
        </p:nvSpPr>
        <p:spPr>
          <a:xfrm>
            <a:off x="3383280" y="3840480"/>
            <a:ext cx="2633472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AI decision must remain auditable. No automated system may obscure its reasoning from human oversight.</a:t>
            </a:r>
            <a:endParaRPr lang="en-US" sz="750" dirty="0"/>
          </a:p>
        </p:txBody>
      </p:sp>
      <p:sp>
        <p:nvSpPr>
          <p:cNvPr id="51" name="Shape 49"/>
          <p:cNvSpPr/>
          <p:nvPr/>
        </p:nvSpPr>
        <p:spPr>
          <a:xfrm>
            <a:off x="6236208" y="3182112"/>
            <a:ext cx="2816352" cy="1572768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52" name="Shape 50"/>
          <p:cNvSpPr/>
          <p:nvPr/>
        </p:nvSpPr>
        <p:spPr>
          <a:xfrm>
            <a:off x="6236208" y="3182112"/>
            <a:ext cx="2816352" cy="502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3" name="Text 51"/>
          <p:cNvSpPr/>
          <p:nvPr/>
        </p:nvSpPr>
        <p:spPr>
          <a:xfrm>
            <a:off x="6327648" y="3273552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7A7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VII</a:t>
            </a:r>
            <a:endParaRPr lang="en-US" sz="2200" dirty="0"/>
          </a:p>
        </p:txBody>
      </p:sp>
      <p:sp>
        <p:nvSpPr>
          <p:cNvPr id="54" name="Text 52"/>
          <p:cNvSpPr/>
          <p:nvPr/>
        </p:nvSpPr>
        <p:spPr>
          <a:xfrm>
            <a:off x="6327648" y="3255264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D4CEB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VII</a:t>
            </a:r>
            <a:endParaRPr lang="en-US" sz="2200" dirty="0"/>
          </a:p>
        </p:txBody>
      </p:sp>
      <p:sp>
        <p:nvSpPr>
          <p:cNvPr id="55" name="Text 53"/>
          <p:cNvSpPr/>
          <p:nvPr/>
        </p:nvSpPr>
        <p:spPr>
          <a:xfrm>
            <a:off x="6894576" y="3273552"/>
            <a:ext cx="20665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Anti-Corruption Safeguards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6327648" y="3730752"/>
            <a:ext cx="2633472" cy="914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7" name="Text 55"/>
          <p:cNvSpPr/>
          <p:nvPr/>
        </p:nvSpPr>
        <p:spPr>
          <a:xfrm>
            <a:off x="6327648" y="3840480"/>
            <a:ext cx="2633472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controls prevent resource misuse. Financial flows and procurement subject to continuous UDOC oversight.</a:t>
            </a:r>
            <a:endParaRPr lang="en-US" sz="750" dirty="0"/>
          </a:p>
        </p:txBody>
      </p:sp>
      <p:sp>
        <p:nvSpPr>
          <p:cNvPr id="58" name="Shape 56"/>
          <p:cNvSpPr/>
          <p:nvPr/>
        </p:nvSpPr>
        <p:spPr>
          <a:xfrm>
            <a:off x="9180576" y="3182112"/>
            <a:ext cx="2816352" cy="1572768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59" name="Shape 57"/>
          <p:cNvSpPr/>
          <p:nvPr/>
        </p:nvSpPr>
        <p:spPr>
          <a:xfrm>
            <a:off x="9180576" y="3182112"/>
            <a:ext cx="2816352" cy="502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0" name="Text 58"/>
          <p:cNvSpPr/>
          <p:nvPr/>
        </p:nvSpPr>
        <p:spPr>
          <a:xfrm>
            <a:off x="9272016" y="3273552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7A7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VIII</a:t>
            </a:r>
            <a:endParaRPr lang="en-US" sz="2200" dirty="0"/>
          </a:p>
        </p:txBody>
      </p:sp>
      <p:sp>
        <p:nvSpPr>
          <p:cNvPr id="61" name="Text 59"/>
          <p:cNvSpPr/>
          <p:nvPr/>
        </p:nvSpPr>
        <p:spPr>
          <a:xfrm>
            <a:off x="9272016" y="3255264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D4CEB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VIII</a:t>
            </a:r>
            <a:endParaRPr lang="en-US" sz="2200" dirty="0"/>
          </a:p>
        </p:txBody>
      </p:sp>
      <p:sp>
        <p:nvSpPr>
          <p:cNvPr id="62" name="Text 60"/>
          <p:cNvSpPr/>
          <p:nvPr/>
        </p:nvSpPr>
        <p:spPr>
          <a:xfrm>
            <a:off x="9838944" y="3273552"/>
            <a:ext cx="20665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Memory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9272016" y="3730752"/>
            <a:ext cx="2633472" cy="914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4" name="Text 62"/>
          <p:cNvSpPr/>
          <p:nvPr/>
        </p:nvSpPr>
        <p:spPr>
          <a:xfrm>
            <a:off x="9272016" y="3840480"/>
            <a:ext cx="2633472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 is preserved across leadership generations. The institution does not depend on any individual's memory.</a:t>
            </a:r>
            <a:endParaRPr lang="en-US" sz="750" dirty="0"/>
          </a:p>
        </p:txBody>
      </p:sp>
      <p:sp>
        <p:nvSpPr>
          <p:cNvPr id="65" name="Shape 63"/>
          <p:cNvSpPr/>
          <p:nvPr/>
        </p:nvSpPr>
        <p:spPr>
          <a:xfrm>
            <a:off x="347472" y="4882896"/>
            <a:ext cx="2816352" cy="1572768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66" name="Shape 64"/>
          <p:cNvSpPr/>
          <p:nvPr/>
        </p:nvSpPr>
        <p:spPr>
          <a:xfrm>
            <a:off x="347472" y="4882896"/>
            <a:ext cx="2816352" cy="502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7" name="Text 65"/>
          <p:cNvSpPr/>
          <p:nvPr/>
        </p:nvSpPr>
        <p:spPr>
          <a:xfrm>
            <a:off x="438912" y="4974336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7A7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IX</a:t>
            </a:r>
            <a:endParaRPr lang="en-US" sz="2200" dirty="0"/>
          </a:p>
        </p:txBody>
      </p:sp>
      <p:sp>
        <p:nvSpPr>
          <p:cNvPr id="68" name="Text 66"/>
          <p:cNvSpPr/>
          <p:nvPr/>
        </p:nvSpPr>
        <p:spPr>
          <a:xfrm>
            <a:off x="438912" y="4956048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D4CEB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IX</a:t>
            </a:r>
            <a:endParaRPr lang="en-US" sz="2200" dirty="0"/>
          </a:p>
        </p:txBody>
      </p:sp>
      <p:sp>
        <p:nvSpPr>
          <p:cNvPr id="69" name="Text 67"/>
          <p:cNvSpPr/>
          <p:nvPr/>
        </p:nvSpPr>
        <p:spPr>
          <a:xfrm>
            <a:off x="1005840" y="4974336"/>
            <a:ext cx="20665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Evidence-Based Evolution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438912" y="5431536"/>
            <a:ext cx="2633472" cy="914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1" name="Text 69"/>
          <p:cNvSpPr/>
          <p:nvPr/>
        </p:nvSpPr>
        <p:spPr>
          <a:xfrm>
            <a:off x="438912" y="5541264"/>
            <a:ext cx="2633472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system evolves through measurable outcomes. Data governs — not ideology. Failed programmes are discontinued.</a:t>
            </a:r>
            <a:endParaRPr lang="en-US" sz="750" dirty="0"/>
          </a:p>
        </p:txBody>
      </p:sp>
      <p:sp>
        <p:nvSpPr>
          <p:cNvPr id="72" name="Shape 70"/>
          <p:cNvSpPr/>
          <p:nvPr/>
        </p:nvSpPr>
        <p:spPr>
          <a:xfrm>
            <a:off x="3291840" y="4882896"/>
            <a:ext cx="2816352" cy="1572768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73" name="Shape 71"/>
          <p:cNvSpPr/>
          <p:nvPr/>
        </p:nvSpPr>
        <p:spPr>
          <a:xfrm>
            <a:off x="3291840" y="4882896"/>
            <a:ext cx="2816352" cy="502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4" name="Text 72"/>
          <p:cNvSpPr/>
          <p:nvPr/>
        </p:nvSpPr>
        <p:spPr>
          <a:xfrm>
            <a:off x="3383280" y="4974336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7A7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X</a:t>
            </a:r>
            <a:endParaRPr lang="en-US" sz="2200" dirty="0"/>
          </a:p>
        </p:txBody>
      </p:sp>
      <p:sp>
        <p:nvSpPr>
          <p:cNvPr id="75" name="Text 73"/>
          <p:cNvSpPr/>
          <p:nvPr/>
        </p:nvSpPr>
        <p:spPr>
          <a:xfrm>
            <a:off x="3383280" y="4956048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D4CEB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X</a:t>
            </a:r>
            <a:endParaRPr lang="en-US" sz="2200" dirty="0"/>
          </a:p>
        </p:txBody>
      </p:sp>
      <p:sp>
        <p:nvSpPr>
          <p:cNvPr id="76" name="Text 74"/>
          <p:cNvSpPr/>
          <p:nvPr/>
        </p:nvSpPr>
        <p:spPr>
          <a:xfrm>
            <a:off x="3950208" y="4974336"/>
            <a:ext cx="20665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Generational Stewardship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3383280" y="5431536"/>
            <a:ext cx="2633472" cy="914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8" name="Text 76"/>
          <p:cNvSpPr/>
          <p:nvPr/>
        </p:nvSpPr>
        <p:spPr>
          <a:xfrm>
            <a:off x="3383280" y="5541264"/>
            <a:ext cx="2633472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is stewardship, not ownership. No individual may treat the institution as a personal asset.</a:t>
            </a:r>
            <a:endParaRPr lang="en-US" sz="750" dirty="0"/>
          </a:p>
        </p:txBody>
      </p:sp>
      <p:sp>
        <p:nvSpPr>
          <p:cNvPr id="79" name="Shape 77"/>
          <p:cNvSpPr/>
          <p:nvPr/>
        </p:nvSpPr>
        <p:spPr>
          <a:xfrm>
            <a:off x="6236208" y="4882896"/>
            <a:ext cx="2816352" cy="1572768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80" name="Shape 78"/>
          <p:cNvSpPr/>
          <p:nvPr/>
        </p:nvSpPr>
        <p:spPr>
          <a:xfrm>
            <a:off x="6236208" y="4882896"/>
            <a:ext cx="2816352" cy="502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1" name="Text 79"/>
          <p:cNvSpPr/>
          <p:nvPr/>
        </p:nvSpPr>
        <p:spPr>
          <a:xfrm>
            <a:off x="6327648" y="4974336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7A7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XI</a:t>
            </a:r>
            <a:endParaRPr lang="en-US" sz="2200" dirty="0"/>
          </a:p>
        </p:txBody>
      </p:sp>
      <p:sp>
        <p:nvSpPr>
          <p:cNvPr id="82" name="Text 80"/>
          <p:cNvSpPr/>
          <p:nvPr/>
        </p:nvSpPr>
        <p:spPr>
          <a:xfrm>
            <a:off x="6327648" y="4956048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D4CEB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XI</a:t>
            </a:r>
            <a:endParaRPr lang="en-US" sz="2200" dirty="0"/>
          </a:p>
        </p:txBody>
      </p:sp>
      <p:sp>
        <p:nvSpPr>
          <p:cNvPr id="83" name="Text 81"/>
          <p:cNvSpPr/>
          <p:nvPr/>
        </p:nvSpPr>
        <p:spPr>
          <a:xfrm>
            <a:off x="6894576" y="4974336"/>
            <a:ext cx="20665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Distributed Authority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6327648" y="5431536"/>
            <a:ext cx="2633472" cy="914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5" name="Text 83"/>
          <p:cNvSpPr/>
          <p:nvPr/>
        </p:nvSpPr>
        <p:spPr>
          <a:xfrm>
            <a:off x="6327648" y="5541264"/>
            <a:ext cx="2633472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is intentionally distributed across COB, operational teams, and independent auditors. No single concentration.</a:t>
            </a:r>
            <a:endParaRPr lang="en-US" sz="750" dirty="0"/>
          </a:p>
        </p:txBody>
      </p:sp>
      <p:sp>
        <p:nvSpPr>
          <p:cNvPr id="86" name="Shape 84"/>
          <p:cNvSpPr/>
          <p:nvPr/>
        </p:nvSpPr>
        <p:spPr>
          <a:xfrm>
            <a:off x="9180576" y="4882896"/>
            <a:ext cx="2816352" cy="1572768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87" name="Shape 85"/>
          <p:cNvSpPr/>
          <p:nvPr/>
        </p:nvSpPr>
        <p:spPr>
          <a:xfrm>
            <a:off x="9180576" y="4882896"/>
            <a:ext cx="2816352" cy="502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8" name="Text 86"/>
          <p:cNvSpPr/>
          <p:nvPr/>
        </p:nvSpPr>
        <p:spPr>
          <a:xfrm>
            <a:off x="9272016" y="4974336"/>
            <a:ext cx="548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7A7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XII</a:t>
            </a:r>
            <a:endParaRPr lang="en-US" sz="2200" dirty="0"/>
          </a:p>
        </p:txBody>
      </p:sp>
      <p:sp>
        <p:nvSpPr>
          <p:cNvPr id="89" name="Text 87"/>
          <p:cNvSpPr/>
          <p:nvPr/>
        </p:nvSpPr>
        <p:spPr>
          <a:xfrm>
            <a:off x="9272016" y="4956048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D4CEB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XII</a:t>
            </a:r>
            <a:endParaRPr lang="en-US" sz="2200" dirty="0"/>
          </a:p>
        </p:txBody>
      </p:sp>
      <p:sp>
        <p:nvSpPr>
          <p:cNvPr id="90" name="Text 88"/>
          <p:cNvSpPr/>
          <p:nvPr/>
        </p:nvSpPr>
        <p:spPr>
          <a:xfrm>
            <a:off x="9838944" y="4974336"/>
            <a:ext cx="20665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Stability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9272016" y="5431536"/>
            <a:ext cx="2633472" cy="914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92" name="Text 90"/>
          <p:cNvSpPr/>
          <p:nvPr/>
        </p:nvSpPr>
        <p:spPr>
          <a:xfrm>
            <a:off x="9272016" y="5541264"/>
            <a:ext cx="2633472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Short-term gains that undermine long-term stability are rejected. Durable impact over decades — not quarters.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15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 —  GOOD ORDERLY DIRECTIONAL SYSTEMS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0" y="6583680"/>
            <a:ext cx="1179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CONFIDENTIAL  ·  2026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457200" y="34747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9  ·  REVENUE ARCHITECTURE &amp; PROJECTIONS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457200" y="5943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Conservative scenario — all ZAR unless stated.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457200" y="1225296"/>
            <a:ext cx="3657600" cy="13716"/>
          </a:xfrm>
          <a:prstGeom prst="rect">
            <a:avLst/>
          </a:prstGeom>
          <a:solidFill>
            <a:srgbClr val="C9A84C"/>
          </a:solidFill>
          <a:ln/>
        </p:spPr>
      </p:sp>
      <p:graphicFrame>
        <p:nvGraphicFramePr>
          <p:cNvPr id="9" name="Chart 0" descr=""/>
          <p:cNvGraphicFramePr/>
          <p:nvPr/>
        </p:nvGraphicFramePr>
        <p:xfrm>
          <a:off x="457200" y="1371600"/>
          <a:ext cx="6217920" cy="37947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0" name="Shape 7"/>
          <p:cNvSpPr/>
          <p:nvPr/>
        </p:nvSpPr>
        <p:spPr>
          <a:xfrm>
            <a:off x="6949440" y="1371600"/>
            <a:ext cx="4846320" cy="566928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949440" y="1371600"/>
            <a:ext cx="54864" cy="5669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9"/>
          <p:cNvSpPr/>
          <p:nvPr/>
        </p:nvSpPr>
        <p:spPr>
          <a:xfrm>
            <a:off x="7095744" y="1426464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1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8366760" y="1408176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R3.5M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095744" y="1700784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 placements · Seed capital · MVP live</a:t>
            </a:r>
            <a:endParaRPr lang="en-US" sz="750" dirty="0"/>
          </a:p>
        </p:txBody>
      </p:sp>
      <p:sp>
        <p:nvSpPr>
          <p:cNvPr id="15" name="Shape 12"/>
          <p:cNvSpPr/>
          <p:nvPr/>
        </p:nvSpPr>
        <p:spPr>
          <a:xfrm>
            <a:off x="6949440" y="2020824"/>
            <a:ext cx="4846320" cy="566928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949440" y="2020824"/>
            <a:ext cx="54864" cy="5669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Text 14"/>
          <p:cNvSpPr/>
          <p:nvPr/>
        </p:nvSpPr>
        <p:spPr>
          <a:xfrm>
            <a:off x="7095744" y="2075688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2</a:t>
            </a:r>
            <a:endParaRPr lang="en-US" sz="800" dirty="0"/>
          </a:p>
        </p:txBody>
      </p:sp>
      <p:sp>
        <p:nvSpPr>
          <p:cNvPr id="18" name="Text 15"/>
          <p:cNvSpPr/>
          <p:nvPr/>
        </p:nvSpPr>
        <p:spPr>
          <a:xfrm>
            <a:off x="8366760" y="205740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R15M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7095744" y="2350008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 placements · First UDOC client · T.S pilot</a:t>
            </a:r>
            <a:endParaRPr lang="en-US" sz="750" dirty="0"/>
          </a:p>
        </p:txBody>
      </p:sp>
      <p:sp>
        <p:nvSpPr>
          <p:cNvPr id="20" name="Shape 17"/>
          <p:cNvSpPr/>
          <p:nvPr/>
        </p:nvSpPr>
        <p:spPr>
          <a:xfrm>
            <a:off x="6949440" y="2670048"/>
            <a:ext cx="4846320" cy="566928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949440" y="2670048"/>
            <a:ext cx="54864" cy="5669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19"/>
          <p:cNvSpPr/>
          <p:nvPr/>
        </p:nvSpPr>
        <p:spPr>
          <a:xfrm>
            <a:off x="7095744" y="2724912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3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8366760" y="2706624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R98M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7095744" y="2999232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Series A trigger · 100+ placed · 3+ UDOC clients</a:t>
            </a:r>
            <a:endParaRPr lang="en-US" sz="750" dirty="0"/>
          </a:p>
        </p:txBody>
      </p:sp>
      <p:sp>
        <p:nvSpPr>
          <p:cNvPr id="25" name="Shape 22"/>
          <p:cNvSpPr/>
          <p:nvPr/>
        </p:nvSpPr>
        <p:spPr>
          <a:xfrm>
            <a:off x="6949440" y="3319272"/>
            <a:ext cx="4846320" cy="566928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6949440" y="3319272"/>
            <a:ext cx="54864" cy="5669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7" name="Text 24"/>
          <p:cNvSpPr/>
          <p:nvPr/>
        </p:nvSpPr>
        <p:spPr>
          <a:xfrm>
            <a:off x="7095744" y="3374136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5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8366760" y="3355848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R400M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7095744" y="3648456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MADIBA fund · T.S first major project · SADC entry</a:t>
            </a:r>
            <a:endParaRPr lang="en-US" sz="750" dirty="0"/>
          </a:p>
        </p:txBody>
      </p:sp>
      <p:sp>
        <p:nvSpPr>
          <p:cNvPr id="30" name="Shape 27"/>
          <p:cNvSpPr/>
          <p:nvPr/>
        </p:nvSpPr>
        <p:spPr>
          <a:xfrm>
            <a:off x="6949440" y="3968496"/>
            <a:ext cx="4846320" cy="566928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6949440" y="3968496"/>
            <a:ext cx="54864" cy="5669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2" name="Text 29"/>
          <p:cNvSpPr/>
          <p:nvPr/>
        </p:nvSpPr>
        <p:spPr>
          <a:xfrm>
            <a:off x="7095744" y="4023360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10</a:t>
            </a:r>
            <a:endParaRPr lang="en-US" sz="800" dirty="0"/>
          </a:p>
        </p:txBody>
      </p:sp>
      <p:sp>
        <p:nvSpPr>
          <p:cNvPr id="33" name="Text 30"/>
          <p:cNvSpPr/>
          <p:nvPr/>
        </p:nvSpPr>
        <p:spPr>
          <a:xfrm>
            <a:off x="8366760" y="4005072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R1.14B</a:t>
            </a:r>
            <a:endParaRPr lang="en-US" sz="1600" dirty="0"/>
          </a:p>
        </p:txBody>
      </p:sp>
      <p:sp>
        <p:nvSpPr>
          <p:cNvPr id="34" name="Text 31"/>
          <p:cNvSpPr/>
          <p:nvPr/>
        </p:nvSpPr>
        <p:spPr>
          <a:xfrm>
            <a:off x="7095744" y="429768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10,000+ placements · 33% EBITDA · SADC full</a:t>
            </a:r>
            <a:endParaRPr lang="en-US" sz="750" dirty="0"/>
          </a:p>
        </p:txBody>
      </p:sp>
      <p:sp>
        <p:nvSpPr>
          <p:cNvPr id="35" name="Shape 32"/>
          <p:cNvSpPr/>
          <p:nvPr/>
        </p:nvSpPr>
        <p:spPr>
          <a:xfrm>
            <a:off x="6949440" y="4617720"/>
            <a:ext cx="4846320" cy="566928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6949440" y="4617720"/>
            <a:ext cx="54864" cy="5669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7" name="Text 34"/>
          <p:cNvSpPr/>
          <p:nvPr/>
        </p:nvSpPr>
        <p:spPr>
          <a:xfrm>
            <a:off x="7095744" y="4672584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25</a:t>
            </a:r>
            <a:endParaRPr lang="en-US" sz="800" dirty="0"/>
          </a:p>
        </p:txBody>
      </p:sp>
      <p:sp>
        <p:nvSpPr>
          <p:cNvPr id="38" name="Text 35"/>
          <p:cNvSpPr/>
          <p:nvPr/>
        </p:nvSpPr>
        <p:spPr>
          <a:xfrm>
            <a:off x="8366760" y="4654296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R5B–R20B</a:t>
            </a:r>
            <a:endParaRPr lang="en-US" sz="1600" dirty="0"/>
          </a:p>
        </p:txBody>
      </p:sp>
      <p:sp>
        <p:nvSpPr>
          <p:cNvPr id="39" name="Text 36"/>
          <p:cNvSpPr/>
          <p:nvPr/>
        </p:nvSpPr>
        <p:spPr>
          <a:xfrm>
            <a:off x="7095744" y="4946904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15–25 countries · R50B–R200B equity target</a:t>
            </a:r>
            <a:endParaRPr lang="en-US" sz="750" dirty="0"/>
          </a:p>
        </p:txBody>
      </p:sp>
      <p:sp>
        <p:nvSpPr>
          <p:cNvPr id="40" name="Shape 37"/>
          <p:cNvSpPr/>
          <p:nvPr/>
        </p:nvSpPr>
        <p:spPr>
          <a:xfrm>
            <a:off x="6949440" y="5303520"/>
            <a:ext cx="1170432" cy="640080"/>
          </a:xfrm>
          <a:prstGeom prst="rect">
            <a:avLst/>
          </a:prstGeom>
          <a:solidFill>
            <a:srgbClr val="060E1C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6949440" y="5321808"/>
            <a:ext cx="11704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75–85%</a:t>
            </a:r>
            <a:endParaRPr lang="en-US" sz="1600" dirty="0"/>
          </a:p>
        </p:txBody>
      </p:sp>
      <p:sp>
        <p:nvSpPr>
          <p:cNvPr id="42" name="Text 39"/>
          <p:cNvSpPr/>
          <p:nvPr/>
        </p:nvSpPr>
        <p:spPr>
          <a:xfrm>
            <a:off x="6949440" y="5596128"/>
            <a:ext cx="1170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Margin</a:t>
            </a:r>
            <a:endParaRPr lang="en-US" sz="6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Scale</a:t>
            </a:r>
            <a:endParaRPr lang="en-US" sz="650" dirty="0"/>
          </a:p>
        </p:txBody>
      </p:sp>
      <p:sp>
        <p:nvSpPr>
          <p:cNvPr id="43" name="Shape 40"/>
          <p:cNvSpPr/>
          <p:nvPr/>
        </p:nvSpPr>
        <p:spPr>
          <a:xfrm>
            <a:off x="8183880" y="5303520"/>
            <a:ext cx="1170432" cy="640080"/>
          </a:xfrm>
          <a:prstGeom prst="rect">
            <a:avLst/>
          </a:prstGeom>
          <a:solidFill>
            <a:srgbClr val="060E1C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8183880" y="5321808"/>
            <a:ext cx="11704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33%</a:t>
            </a:r>
            <a:endParaRPr lang="en-US" sz="1600" dirty="0"/>
          </a:p>
        </p:txBody>
      </p:sp>
      <p:sp>
        <p:nvSpPr>
          <p:cNvPr id="45" name="Text 42"/>
          <p:cNvSpPr/>
          <p:nvPr/>
        </p:nvSpPr>
        <p:spPr>
          <a:xfrm>
            <a:off x="8183880" y="5596128"/>
            <a:ext cx="1170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10</a:t>
            </a:r>
            <a:endParaRPr lang="en-US" sz="6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</a:t>
            </a:r>
            <a:endParaRPr lang="en-US" sz="650" dirty="0"/>
          </a:p>
        </p:txBody>
      </p:sp>
      <p:sp>
        <p:nvSpPr>
          <p:cNvPr id="46" name="Shape 43"/>
          <p:cNvSpPr/>
          <p:nvPr/>
        </p:nvSpPr>
        <p:spPr>
          <a:xfrm>
            <a:off x="9418320" y="5303520"/>
            <a:ext cx="1170432" cy="640080"/>
          </a:xfrm>
          <a:prstGeom prst="rect">
            <a:avLst/>
          </a:prstGeom>
          <a:solidFill>
            <a:srgbClr val="060E1C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47" name="Text 44"/>
          <p:cNvSpPr/>
          <p:nvPr/>
        </p:nvSpPr>
        <p:spPr>
          <a:xfrm>
            <a:off x="9418320" y="5321808"/>
            <a:ext cx="11704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8–12×</a:t>
            </a:r>
            <a:endParaRPr lang="en-US" sz="1600" dirty="0"/>
          </a:p>
        </p:txBody>
      </p:sp>
      <p:sp>
        <p:nvSpPr>
          <p:cNvPr id="48" name="Text 45"/>
          <p:cNvSpPr/>
          <p:nvPr/>
        </p:nvSpPr>
        <p:spPr>
          <a:xfrm>
            <a:off x="9418320" y="5596128"/>
            <a:ext cx="1170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UDOC Revenue</a:t>
            </a:r>
            <a:endParaRPr lang="en-US" sz="6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</a:t>
            </a:r>
            <a:endParaRPr lang="en-US" sz="650" dirty="0"/>
          </a:p>
        </p:txBody>
      </p:sp>
      <p:sp>
        <p:nvSpPr>
          <p:cNvPr id="49" name="Shape 46"/>
          <p:cNvSpPr/>
          <p:nvPr/>
        </p:nvSpPr>
        <p:spPr>
          <a:xfrm>
            <a:off x="10652760" y="5303520"/>
            <a:ext cx="1170432" cy="640080"/>
          </a:xfrm>
          <a:prstGeom prst="rect">
            <a:avLst/>
          </a:prstGeom>
          <a:solidFill>
            <a:srgbClr val="060E1C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50" name="Text 47"/>
          <p:cNvSpPr/>
          <p:nvPr/>
        </p:nvSpPr>
        <p:spPr>
          <a:xfrm>
            <a:off x="10652760" y="5321808"/>
            <a:ext cx="11704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R200B</a:t>
            </a:r>
            <a:endParaRPr lang="en-US" sz="1600" dirty="0"/>
          </a:p>
        </p:txBody>
      </p:sp>
      <p:sp>
        <p:nvSpPr>
          <p:cNvPr id="51" name="Text 48"/>
          <p:cNvSpPr/>
          <p:nvPr/>
        </p:nvSpPr>
        <p:spPr>
          <a:xfrm>
            <a:off x="10652760" y="5596128"/>
            <a:ext cx="1170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25 Equity</a:t>
            </a:r>
            <a:endParaRPr lang="en-US" sz="6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</a:t>
            </a:r>
            <a:endParaRPr lang="en-US" sz="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7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15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 —  GOOD ORDERLY DIRECTIONAL SYSTEMS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0" y="6583680"/>
            <a:ext cx="1179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CONFIDENTIAL  ·  2026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61520" cy="1325880"/>
          </a:xfrm>
          <a:prstGeom prst="rect">
            <a:avLst/>
          </a:prstGeom>
          <a:solidFill>
            <a:srgbClr val="060E1C"/>
          </a:solidFill>
          <a:ln/>
        </p:spPr>
      </p:sp>
      <p:sp>
        <p:nvSpPr>
          <p:cNvPr id="6" name="Shape 4"/>
          <p:cNvSpPr/>
          <p:nvPr/>
        </p:nvSpPr>
        <p:spPr>
          <a:xfrm>
            <a:off x="0" y="0"/>
            <a:ext cx="12161520" cy="4114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25603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10  ·  CAPITAL STRUCTURE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457200" y="566928"/>
            <a:ext cx="100584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capital windows. Structured for institutional credibility.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411480" y="1481328"/>
            <a:ext cx="3703320" cy="4983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11480" y="1481328"/>
            <a:ext cx="3703320" cy="640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1" name="Text 9"/>
          <p:cNvSpPr/>
          <p:nvPr/>
        </p:nvSpPr>
        <p:spPr>
          <a:xfrm>
            <a:off x="576072" y="1600200"/>
            <a:ext cx="33375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Capital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76072" y="2075688"/>
            <a:ext cx="3337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R25M – R75M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576072" y="2651760"/>
            <a:ext cx="3337560" cy="10973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576072" y="2779776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EQUITY: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576072" y="2980944"/>
            <a:ext cx="3337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15% preference shares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576072" y="349300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TRIGGER: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576072" y="3694176"/>
            <a:ext cx="3337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Immediately — proof-of-concept phase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576072" y="420624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IRR: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576072" y="4407408"/>
            <a:ext cx="3337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40–60% over 7–10 years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576072" y="5193792"/>
            <a:ext cx="3337560" cy="10973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576072" y="5285232"/>
            <a:ext cx="3337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i="1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Angel · Impact capital · SEDA grants · Development finance institutions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4315968" y="1481328"/>
            <a:ext cx="3703320" cy="4983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315968" y="1481328"/>
            <a:ext cx="3703320" cy="640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480560" y="1600200"/>
            <a:ext cx="33375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Series A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480560" y="2075688"/>
            <a:ext cx="3337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R50M – R500M</a:t>
            </a:r>
            <a:endParaRPr lang="en-US" sz="2200" dirty="0"/>
          </a:p>
        </p:txBody>
      </p:sp>
      <p:sp>
        <p:nvSpPr>
          <p:cNvPr id="26" name="Shape 24"/>
          <p:cNvSpPr/>
          <p:nvPr/>
        </p:nvSpPr>
        <p:spPr>
          <a:xfrm>
            <a:off x="4480560" y="2651760"/>
            <a:ext cx="3337560" cy="10973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7" name="Text 25"/>
          <p:cNvSpPr/>
          <p:nvPr/>
        </p:nvSpPr>
        <p:spPr>
          <a:xfrm>
            <a:off x="4480560" y="2779776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EQUITY:</a:t>
            </a:r>
            <a:endParaRPr lang="en-US" sz="700" dirty="0"/>
          </a:p>
        </p:txBody>
      </p:sp>
      <p:sp>
        <p:nvSpPr>
          <p:cNvPr id="28" name="Text 26"/>
          <p:cNvSpPr/>
          <p:nvPr/>
        </p:nvSpPr>
        <p:spPr>
          <a:xfrm>
            <a:off x="4480560" y="2980944"/>
            <a:ext cx="3337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20% — board observer rights only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4480560" y="349300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TRIGGER:</a:t>
            </a:r>
            <a:endParaRPr lang="en-US" sz="700" dirty="0"/>
          </a:p>
        </p:txBody>
      </p:sp>
      <p:sp>
        <p:nvSpPr>
          <p:cNvPr id="30" name="Text 28"/>
          <p:cNvSpPr/>
          <p:nvPr/>
        </p:nvSpPr>
        <p:spPr>
          <a:xfrm>
            <a:off x="4480560" y="3694176"/>
            <a:ext cx="3337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100+ placements · 3+ UDOC clients · Govt LOI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4480560" y="420624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IRR:</a:t>
            </a:r>
            <a:endParaRPr lang="en-US" sz="700" dirty="0"/>
          </a:p>
        </p:txBody>
      </p:sp>
      <p:sp>
        <p:nvSpPr>
          <p:cNvPr id="32" name="Text 30"/>
          <p:cNvSpPr/>
          <p:nvPr/>
        </p:nvSpPr>
        <p:spPr>
          <a:xfrm>
            <a:off x="4480560" y="4407408"/>
            <a:ext cx="3337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25–35% over 5–7 years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4480560" y="5193792"/>
            <a:ext cx="3337560" cy="10973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4480560" y="5285232"/>
            <a:ext cx="3337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i="1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investors · PE · Impact funds · DFIs · Pan-African capital</a:t>
            </a:r>
            <a:endParaRPr lang="en-US" sz="750" dirty="0"/>
          </a:p>
        </p:txBody>
      </p:sp>
      <p:sp>
        <p:nvSpPr>
          <p:cNvPr id="35" name="Shape 33"/>
          <p:cNvSpPr/>
          <p:nvPr/>
        </p:nvSpPr>
        <p:spPr>
          <a:xfrm>
            <a:off x="8220456" y="1481328"/>
            <a:ext cx="3703320" cy="4983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8220456" y="1481328"/>
            <a:ext cx="3703320" cy="640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7" name="Text 35"/>
          <p:cNvSpPr/>
          <p:nvPr/>
        </p:nvSpPr>
        <p:spPr>
          <a:xfrm>
            <a:off x="8385048" y="1600200"/>
            <a:ext cx="33375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Govt Infrastructure</a:t>
            </a:r>
            <a:endParaRPr lang="en-US" sz="10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Loan (NDI-SPV)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8385048" y="2075688"/>
            <a:ext cx="3337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R5B – R15B</a:t>
            </a:r>
            <a:endParaRPr lang="en-US" sz="2200" dirty="0"/>
          </a:p>
        </p:txBody>
      </p:sp>
      <p:sp>
        <p:nvSpPr>
          <p:cNvPr id="39" name="Shape 37"/>
          <p:cNvSpPr/>
          <p:nvPr/>
        </p:nvSpPr>
        <p:spPr>
          <a:xfrm>
            <a:off x="8385048" y="2651760"/>
            <a:ext cx="3337560" cy="10973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0" name="Text 38"/>
          <p:cNvSpPr/>
          <p:nvPr/>
        </p:nvSpPr>
        <p:spPr>
          <a:xfrm>
            <a:off x="8385048" y="2779776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EQUITY:</a:t>
            </a:r>
            <a:endParaRPr lang="en-US" sz="700" dirty="0"/>
          </a:p>
        </p:txBody>
      </p:sp>
      <p:sp>
        <p:nvSpPr>
          <p:cNvPr id="41" name="Text 39"/>
          <p:cNvSpPr/>
          <p:nvPr/>
        </p:nvSpPr>
        <p:spPr>
          <a:xfrm>
            <a:off x="8385048" y="2980944"/>
            <a:ext cx="3337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51%+ govt equity · 49% G.O.D.S max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8385048" y="349300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TRIGGER:</a:t>
            </a:r>
            <a:endParaRPr lang="en-US" sz="700" dirty="0"/>
          </a:p>
        </p:txBody>
      </p:sp>
      <p:sp>
        <p:nvSpPr>
          <p:cNvPr id="43" name="Text 41"/>
          <p:cNvSpPr/>
          <p:nvPr/>
        </p:nvSpPr>
        <p:spPr>
          <a:xfrm>
            <a:off x="8385048" y="3694176"/>
            <a:ext cx="3337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Series A closed · Phase 2 operations proven</a:t>
            </a:r>
            <a:endParaRPr lang="en-US" sz="850" dirty="0"/>
          </a:p>
        </p:txBody>
      </p:sp>
      <p:sp>
        <p:nvSpPr>
          <p:cNvPr id="44" name="Text 42"/>
          <p:cNvSpPr/>
          <p:nvPr/>
        </p:nvSpPr>
        <p:spPr>
          <a:xfrm>
            <a:off x="8385048" y="420624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IRR:</a:t>
            </a:r>
            <a:endParaRPr lang="en-US" sz="700" dirty="0"/>
          </a:p>
        </p:txBody>
      </p:sp>
      <p:sp>
        <p:nvSpPr>
          <p:cNvPr id="45" name="Text 43"/>
          <p:cNvSpPr/>
          <p:nvPr/>
        </p:nvSpPr>
        <p:spPr>
          <a:xfrm>
            <a:off x="8385048" y="4407408"/>
            <a:ext cx="3337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8–15% · 3× return cap · PFMA compliant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8385048" y="5193792"/>
            <a:ext cx="3337560" cy="10973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7" name="Text 45"/>
          <p:cNvSpPr/>
          <p:nvPr/>
        </p:nvSpPr>
        <p:spPr>
          <a:xfrm>
            <a:off x="8385048" y="5285232"/>
            <a:ext cx="3337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i="1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Revenue-backed loan · Ring-fenced SPV · Structured as sovereign infrastructure</a:t>
            </a:r>
            <a:endParaRPr lang="en-US" sz="750" dirty="0"/>
          </a:p>
        </p:txBody>
      </p:sp>
      <p:sp>
        <p:nvSpPr>
          <p:cNvPr id="48" name="Shape 46"/>
          <p:cNvSpPr/>
          <p:nvPr/>
        </p:nvSpPr>
        <p:spPr>
          <a:xfrm>
            <a:off x="411480" y="6537960"/>
            <a:ext cx="11338560" cy="25603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9" name="Text 47"/>
          <p:cNvSpPr/>
          <p:nvPr/>
        </p:nvSpPr>
        <p:spPr>
          <a:xfrm>
            <a:off x="594360" y="6565392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25 Equity Target:  R50 Billion – R200 Billion  ·  12× revenue multiple across consolidated divisions</a:t>
            </a:r>
            <a:endParaRPr lang="en-US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C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15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 —  GOOD ORDERLY DIRECTIONAL SYSTEMS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0" y="6583680"/>
            <a:ext cx="1179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CONFIDENTIAL  ·  2026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457200" y="34747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11  ·  INSTITUTIONAL STRUCTURE &amp; COB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457200" y="5943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Power is distributed by design, not by policy.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457200" y="1234440"/>
            <a:ext cx="4114800" cy="1371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" y="1417320"/>
            <a:ext cx="5303520" cy="5074920"/>
          </a:xfrm>
          <a:prstGeom prst="rect">
            <a:avLst/>
          </a:prstGeom>
          <a:solidFill>
            <a:srgbClr val="152840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1417320"/>
            <a:ext cx="5303520" cy="640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1536192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CONSTITUTIONAL OVERSIGHT BOARD (COB)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640080" y="1975104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8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Membership: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1920240" y="1938528"/>
            <a:ext cx="3611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2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independent members — supreme governance authority above all operating divisions</a:t>
            </a:r>
            <a:endParaRPr lang="en-US" sz="820" dirty="0"/>
          </a:p>
        </p:txBody>
      </p:sp>
      <p:sp>
        <p:nvSpPr>
          <p:cNvPr id="14" name="Shape 12"/>
          <p:cNvSpPr/>
          <p:nvPr/>
        </p:nvSpPr>
        <p:spPr>
          <a:xfrm>
            <a:off x="640080" y="2505456"/>
            <a:ext cx="4892040" cy="9144"/>
          </a:xfrm>
          <a:prstGeom prst="rect">
            <a:avLst/>
          </a:prstGeom>
          <a:solidFill>
            <a:srgbClr val="1E3A58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2633472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8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Terms: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1920240" y="2596896"/>
            <a:ext cx="3611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2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5-year fixed, staggered. No consecutive terms without 5-year gap. Continuity guaranteed.</a:t>
            </a:r>
            <a:endParaRPr lang="en-US" sz="820" dirty="0"/>
          </a:p>
        </p:txBody>
      </p:sp>
      <p:sp>
        <p:nvSpPr>
          <p:cNvPr id="17" name="Shape 15"/>
          <p:cNvSpPr/>
          <p:nvPr/>
        </p:nvSpPr>
        <p:spPr>
          <a:xfrm>
            <a:off x="640080" y="3163824"/>
            <a:ext cx="4892040" cy="9144"/>
          </a:xfrm>
          <a:prstGeom prst="rect">
            <a:avLst/>
          </a:prstGeom>
          <a:solidFill>
            <a:srgbClr val="1E3A58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3291840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8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Eligibility: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920240" y="3255264"/>
            <a:ext cx="3611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2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financial interest in G.O.D.S. Expertise: constitutional governance, law, finance, technology ethics, development economics.</a:t>
            </a:r>
            <a:endParaRPr lang="en-US" sz="820" dirty="0"/>
          </a:p>
        </p:txBody>
      </p:sp>
      <p:sp>
        <p:nvSpPr>
          <p:cNvPr id="20" name="Shape 18"/>
          <p:cNvSpPr/>
          <p:nvPr/>
        </p:nvSpPr>
        <p:spPr>
          <a:xfrm>
            <a:off x="640080" y="3822192"/>
            <a:ext cx="4892040" cy="9144"/>
          </a:xfrm>
          <a:prstGeom prst="rect">
            <a:avLst/>
          </a:prstGeom>
          <a:solidFill>
            <a:srgbClr val="1E3A58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3950208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8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Authority:</a:t>
            </a:r>
            <a:endParaRPr lang="en-US" sz="750" dirty="0"/>
          </a:p>
        </p:txBody>
      </p:sp>
      <p:sp>
        <p:nvSpPr>
          <p:cNvPr id="22" name="Text 20"/>
          <p:cNvSpPr/>
          <p:nvPr/>
        </p:nvSpPr>
        <p:spPr>
          <a:xfrm>
            <a:off x="1920240" y="3913632"/>
            <a:ext cx="3611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2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Constitutional compliance · Major transaction review · Annual institutional audit · Founder removal proceedings (2/3 vote threshold)</a:t>
            </a:r>
            <a:endParaRPr lang="en-US" sz="820" dirty="0"/>
          </a:p>
        </p:txBody>
      </p:sp>
      <p:sp>
        <p:nvSpPr>
          <p:cNvPr id="23" name="Shape 21"/>
          <p:cNvSpPr/>
          <p:nvPr/>
        </p:nvSpPr>
        <p:spPr>
          <a:xfrm>
            <a:off x="640080" y="4480560"/>
            <a:ext cx="4892040" cy="9144"/>
          </a:xfrm>
          <a:prstGeom prst="rect">
            <a:avLst/>
          </a:prstGeom>
          <a:solidFill>
            <a:srgbClr val="1E3A58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4608576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8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Removal Protocol:</a:t>
            </a:r>
            <a:endParaRPr lang="en-US" sz="750" dirty="0"/>
          </a:p>
        </p:txBody>
      </p:sp>
      <p:sp>
        <p:nvSpPr>
          <p:cNvPr id="25" name="Text 23"/>
          <p:cNvSpPr/>
          <p:nvPr/>
        </p:nvSpPr>
        <p:spPr>
          <a:xfrm>
            <a:off x="1920240" y="4572000"/>
            <a:ext cx="3611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2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2/3 COB vote → 30-day founder response → 60-day independent adjudication → binding determination</a:t>
            </a:r>
            <a:endParaRPr lang="en-US" sz="820" dirty="0"/>
          </a:p>
        </p:txBody>
      </p:sp>
      <p:sp>
        <p:nvSpPr>
          <p:cNvPr id="26" name="Shape 24"/>
          <p:cNvSpPr/>
          <p:nvPr/>
        </p:nvSpPr>
        <p:spPr>
          <a:xfrm>
            <a:off x="640080" y="5138928"/>
            <a:ext cx="4892040" cy="9144"/>
          </a:xfrm>
          <a:prstGeom prst="rect">
            <a:avLst/>
          </a:prstGeom>
          <a:solidFill>
            <a:srgbClr val="1E3A58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5266944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8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Principle:</a:t>
            </a:r>
            <a:endParaRPr lang="en-US" sz="750" dirty="0"/>
          </a:p>
        </p:txBody>
      </p:sp>
      <p:sp>
        <p:nvSpPr>
          <p:cNvPr id="28" name="Text 26"/>
          <p:cNvSpPr/>
          <p:nvPr/>
        </p:nvSpPr>
        <p:spPr>
          <a:xfrm>
            <a:off x="1920240" y="5230368"/>
            <a:ext cx="3611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2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is infrastructure — as essential as energy, data networks, or financial capital. Not administrative afterthought.</a:t>
            </a:r>
            <a:endParaRPr lang="en-US" sz="820" dirty="0"/>
          </a:p>
        </p:txBody>
      </p:sp>
      <p:sp>
        <p:nvSpPr>
          <p:cNvPr id="29" name="Shape 27"/>
          <p:cNvSpPr/>
          <p:nvPr/>
        </p:nvSpPr>
        <p:spPr>
          <a:xfrm>
            <a:off x="6080760" y="1417320"/>
            <a:ext cx="5715000" cy="5074920"/>
          </a:xfrm>
          <a:prstGeom prst="rect">
            <a:avLst/>
          </a:prstGeom>
          <a:solidFill>
            <a:srgbClr val="152840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080760" y="1417320"/>
            <a:ext cx="5715000" cy="640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Text 29"/>
          <p:cNvSpPr/>
          <p:nvPr/>
        </p:nvSpPr>
        <p:spPr>
          <a:xfrm>
            <a:off x="6263640" y="1536192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HOLDING STRUCTURE</a:t>
            </a:r>
            <a:endParaRPr lang="en-US" sz="750" dirty="0"/>
          </a:p>
        </p:txBody>
      </p:sp>
      <p:sp>
        <p:nvSpPr>
          <p:cNvPr id="32" name="Shape 30"/>
          <p:cNvSpPr/>
          <p:nvPr/>
        </p:nvSpPr>
        <p:spPr>
          <a:xfrm>
            <a:off x="6263640" y="1920240"/>
            <a:ext cx="5349240" cy="749808"/>
          </a:xfrm>
          <a:prstGeom prst="rect">
            <a:avLst/>
          </a:prstGeom>
          <a:solidFill>
            <a:srgbClr val="0C1A2E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263640" y="1920240"/>
            <a:ext cx="64008" cy="7498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6437376" y="1993392"/>
            <a:ext cx="4983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Constitutional Pillars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6437376" y="2267712"/>
            <a:ext cx="4983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Supreme authority. No executive, founder, or shareholder may operate outside these constraints.</a:t>
            </a:r>
            <a:endParaRPr lang="en-US" sz="750" dirty="0"/>
          </a:p>
        </p:txBody>
      </p:sp>
      <p:sp>
        <p:nvSpPr>
          <p:cNvPr id="36" name="Text 34"/>
          <p:cNvSpPr/>
          <p:nvPr/>
        </p:nvSpPr>
        <p:spPr>
          <a:xfrm>
            <a:off x="8686800" y="2670048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6263640" y="2788920"/>
            <a:ext cx="5349240" cy="749808"/>
          </a:xfrm>
          <a:prstGeom prst="rect">
            <a:avLst/>
          </a:prstGeom>
          <a:solidFill>
            <a:srgbClr val="0C1A2E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263640" y="2788920"/>
            <a:ext cx="64008" cy="749808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39" name="Text 37"/>
          <p:cNvSpPr/>
          <p:nvPr/>
        </p:nvSpPr>
        <p:spPr>
          <a:xfrm>
            <a:off x="6437376" y="2862072"/>
            <a:ext cx="4983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COB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6437376" y="3136392"/>
            <a:ext cx="4983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independent members. Enforces Pillars. Cannot be overridden by founder or commercial entities.</a:t>
            </a:r>
            <a:endParaRPr lang="en-US" sz="750" dirty="0"/>
          </a:p>
        </p:txBody>
      </p:sp>
      <p:sp>
        <p:nvSpPr>
          <p:cNvPr id="41" name="Text 39"/>
          <p:cNvSpPr/>
          <p:nvPr/>
        </p:nvSpPr>
        <p:spPr>
          <a:xfrm>
            <a:off x="8686800" y="3538728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6263640" y="3657600"/>
            <a:ext cx="5349240" cy="749808"/>
          </a:xfrm>
          <a:prstGeom prst="rect">
            <a:avLst/>
          </a:prstGeom>
          <a:solidFill>
            <a:srgbClr val="0C1A2E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263640" y="3657600"/>
            <a:ext cx="64008" cy="749808"/>
          </a:xfrm>
          <a:prstGeom prst="rect">
            <a:avLst/>
          </a:prstGeom>
          <a:solidFill>
            <a:srgbClr val="1E3A58"/>
          </a:solidFill>
          <a:ln/>
        </p:spPr>
      </p:sp>
      <p:sp>
        <p:nvSpPr>
          <p:cNvPr id="44" name="Text 42"/>
          <p:cNvSpPr/>
          <p:nvPr/>
        </p:nvSpPr>
        <p:spPr>
          <a:xfrm>
            <a:off x="6437376" y="3730752"/>
            <a:ext cx="4983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Holdings (Pty) Ltd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6437376" y="4005072"/>
            <a:ext cx="4983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Constitutional parent. Mission custody. IP Trust oversight. Cannot be sold without COB supermajority.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8686800" y="4407408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6263640" y="4526280"/>
            <a:ext cx="5349240" cy="749808"/>
          </a:xfrm>
          <a:prstGeom prst="rect">
            <a:avLst/>
          </a:prstGeom>
          <a:solidFill>
            <a:srgbClr val="0C1A2E"/>
          </a:solidFill>
          <a:ln w="12700">
            <a:solidFill>
              <a:srgbClr val="2E5E7D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6263640" y="4526280"/>
            <a:ext cx="64008" cy="749808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49" name="Text 47"/>
          <p:cNvSpPr/>
          <p:nvPr/>
        </p:nvSpPr>
        <p:spPr>
          <a:xfrm>
            <a:off x="6437376" y="4599432"/>
            <a:ext cx="4983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TS Holdings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6437376" y="4873752"/>
            <a:ext cx="4983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engine. 8-division revenue conglomerate. Reports to Level 1.</a:t>
            </a:r>
            <a:endParaRPr lang="en-US" sz="750" dirty="0"/>
          </a:p>
        </p:txBody>
      </p:sp>
      <p:sp>
        <p:nvSpPr>
          <p:cNvPr id="51" name="Text 49"/>
          <p:cNvSpPr/>
          <p:nvPr/>
        </p:nvSpPr>
        <p:spPr>
          <a:xfrm>
            <a:off x="8686800" y="5276088"/>
            <a:ext cx="274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1000" dirty="0"/>
          </a:p>
        </p:txBody>
      </p:sp>
      <p:sp>
        <p:nvSpPr>
          <p:cNvPr id="52" name="Shape 50"/>
          <p:cNvSpPr/>
          <p:nvPr/>
        </p:nvSpPr>
        <p:spPr>
          <a:xfrm>
            <a:off x="6263640" y="5394960"/>
            <a:ext cx="5349240" cy="749808"/>
          </a:xfrm>
          <a:prstGeom prst="rect">
            <a:avLst/>
          </a:prstGeom>
          <a:solidFill>
            <a:srgbClr val="0C1A2E"/>
          </a:solidFill>
          <a:ln w="12700">
            <a:solidFill>
              <a:srgbClr val="7D502E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6263640" y="5394960"/>
            <a:ext cx="64008" cy="749808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54" name="Text 52"/>
          <p:cNvSpPr/>
          <p:nvPr/>
        </p:nvSpPr>
        <p:spPr>
          <a:xfrm>
            <a:off x="6437376" y="5468112"/>
            <a:ext cx="4983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Trust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6437376" y="5742432"/>
            <a:ext cx="4983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Perpetual trust. All core IP. Cannot be sold under any circumstances. Survives dissolution.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60E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4114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816852"/>
            <a:ext cx="12161520" cy="4114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896112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1792224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2688336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3584448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4480560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376672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6272784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7168896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8065008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8961120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9857232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10753344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11649456" y="0"/>
            <a:ext cx="4572" cy="6858000"/>
          </a:xfrm>
          <a:prstGeom prst="rect">
            <a:avLst/>
          </a:prstGeom>
          <a:solidFill>
            <a:srgbClr val="C9A84C">
              <a:alpha val="12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548640" y="502920"/>
            <a:ext cx="8229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0" b="1" spc="8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G.O.D.S</a:t>
            </a:r>
            <a:endParaRPr lang="en-US" sz="8800" dirty="0"/>
          </a:p>
        </p:txBody>
      </p:sp>
      <p:sp>
        <p:nvSpPr>
          <p:cNvPr id="19" name="Text 17"/>
          <p:cNvSpPr/>
          <p:nvPr/>
        </p:nvSpPr>
        <p:spPr>
          <a:xfrm>
            <a:off x="548640" y="214884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"Built for generations — not quarters."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548640" y="2651760"/>
            <a:ext cx="6400800" cy="20117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Shape 19"/>
          <p:cNvSpPr/>
          <p:nvPr/>
        </p:nvSpPr>
        <p:spPr>
          <a:xfrm>
            <a:off x="548640" y="2880360"/>
            <a:ext cx="3703320" cy="3310128"/>
          </a:xfrm>
          <a:prstGeom prst="rect">
            <a:avLst/>
          </a:prstGeom>
          <a:solidFill>
            <a:srgbClr val="152840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48640" y="2880360"/>
            <a:ext cx="3703320" cy="640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Text 21"/>
          <p:cNvSpPr/>
          <p:nvPr/>
        </p:nvSpPr>
        <p:spPr>
          <a:xfrm>
            <a:off x="713232" y="2990088"/>
            <a:ext cx="3337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Governments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713232" y="3438144"/>
            <a:ext cx="3337560" cy="10973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5" name="Text 23"/>
          <p:cNvSpPr/>
          <p:nvPr/>
        </p:nvSpPr>
        <p:spPr>
          <a:xfrm>
            <a:off x="713232" y="3547872"/>
            <a:ext cx="3337560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AI governance (UDOC). Workforce transition infrastructure (S.E.T.H.S). Physical infrastructure without sovereign debt exposure (T.S + M.A.D.I.B.A).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713232" y="5239512"/>
            <a:ext cx="3337560" cy="3383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7" name="Text 25"/>
          <p:cNvSpPr/>
          <p:nvPr/>
        </p:nvSpPr>
        <p:spPr>
          <a:xfrm>
            <a:off x="749808" y="527608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government briefing pack →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4389120" y="2880360"/>
            <a:ext cx="3703320" cy="3310128"/>
          </a:xfrm>
          <a:prstGeom prst="rect">
            <a:avLst/>
          </a:prstGeom>
          <a:solidFill>
            <a:srgbClr val="152840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389120" y="2880360"/>
            <a:ext cx="3703320" cy="640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0" name="Text 28"/>
          <p:cNvSpPr/>
          <p:nvPr/>
        </p:nvSpPr>
        <p:spPr>
          <a:xfrm>
            <a:off x="4553712" y="2990088"/>
            <a:ext cx="3337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Institutional Investors</a:t>
            </a:r>
            <a:endParaRPr lang="en-US" sz="1500" dirty="0"/>
          </a:p>
        </p:txBody>
      </p:sp>
      <p:sp>
        <p:nvSpPr>
          <p:cNvPr id="31" name="Shape 29"/>
          <p:cNvSpPr/>
          <p:nvPr/>
        </p:nvSpPr>
        <p:spPr>
          <a:xfrm>
            <a:off x="4553712" y="3438144"/>
            <a:ext cx="3337560" cy="10973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4553712" y="3547872"/>
            <a:ext cx="3337560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Seed: 40–60% IRR · Series A: 25–35% IRR. Constitutional structure prevents extraction. First-mover in African governance technology and workforce infrastructure.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4553712" y="5239512"/>
            <a:ext cx="3337560" cy="3383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4590288" y="527608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investor data room →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8229600" y="2880360"/>
            <a:ext cx="3703320" cy="3310128"/>
          </a:xfrm>
          <a:prstGeom prst="rect">
            <a:avLst/>
          </a:prstGeom>
          <a:solidFill>
            <a:srgbClr val="152840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229600" y="2880360"/>
            <a:ext cx="3703320" cy="640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7" name="Text 35"/>
          <p:cNvSpPr/>
          <p:nvPr/>
        </p:nvSpPr>
        <p:spPr>
          <a:xfrm>
            <a:off x="8394192" y="2990088"/>
            <a:ext cx="3337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Strategic Partners</a:t>
            </a:r>
            <a:endParaRPr lang="en-US" sz="1500" dirty="0"/>
          </a:p>
        </p:txBody>
      </p:sp>
      <p:sp>
        <p:nvSpPr>
          <p:cNvPr id="38" name="Shape 36"/>
          <p:cNvSpPr/>
          <p:nvPr/>
        </p:nvSpPr>
        <p:spPr>
          <a:xfrm>
            <a:off x="8394192" y="3438144"/>
            <a:ext cx="3337560" cy="10973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9" name="Text 37"/>
          <p:cNvSpPr/>
          <p:nvPr/>
        </p:nvSpPr>
        <p:spPr>
          <a:xfrm>
            <a:off x="8394192" y="3547872"/>
            <a:ext cx="3337560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5000"/>
              </a:lnSpc>
              <a:buNone/>
            </a:pPr>
            <a:r>
              <a:rPr lang="en-US" sz="90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to Africa's fastest-growing governance tech and workforce infrastructure market. A compounding architecture where every partnership strengthens all four systems.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8394192" y="5239512"/>
            <a:ext cx="3337560" cy="3383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1" name="Text 39"/>
          <p:cNvSpPr/>
          <p:nvPr/>
        </p:nvSpPr>
        <p:spPr>
          <a:xfrm>
            <a:off x="8430768" y="527608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partnership framework →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spc="1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Sashin J. Singh — Founder &amp; Architect  ·  G.O.D.S Holdings (Pty) Ltd  ·  Johannesburg  ·  2026  ·  Confidential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C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15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 —  GOOD ORDERLY DIRECTIONAL SYSTEMS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0" y="6583680"/>
            <a:ext cx="1179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CONFIDENTIAL  ·  2026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457200" y="384048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STATEMENT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457200" y="621792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this system exists.</a:t>
            </a:r>
            <a:endParaRPr lang="en-US" sz="3000" dirty="0"/>
          </a:p>
        </p:txBody>
      </p:sp>
      <p:sp>
        <p:nvSpPr>
          <p:cNvPr id="8" name="Shape 6"/>
          <p:cNvSpPr/>
          <p:nvPr/>
        </p:nvSpPr>
        <p:spPr>
          <a:xfrm>
            <a:off x="457200" y="1371600"/>
            <a:ext cx="3840480" cy="16459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" y="1572768"/>
            <a:ext cx="603504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7200" y="1572768"/>
            <a:ext cx="54864" cy="36576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1719072"/>
            <a:ext cx="5669280" cy="3337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5000"/>
              </a:lnSpc>
              <a:buNone/>
            </a:pPr>
            <a:r>
              <a:rPr lang="en-US" sz="10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did not design this system from a boardroom.</a:t>
            </a:r>
            <a:endParaRPr lang="en-US" sz="1050" dirty="0"/>
          </a:p>
          <a:p>
            <a:pPr indent="0" marL="0">
              <a:lnSpc>
                <a:spcPct val="155000"/>
              </a:lnSpc>
              <a:buNone/>
            </a:pPr>
            <a:endParaRPr lang="en-US" sz="1050" dirty="0"/>
          </a:p>
          <a:p>
            <a:pPr indent="0" marL="0">
              <a:lnSpc>
                <a:spcPct val="155000"/>
              </a:lnSpc>
              <a:buNone/>
            </a:pPr>
            <a:r>
              <a:rPr lang="en-US" sz="10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built it from the experience of being someone the existing system did not know what to do with — someone whose capability was real, but whose pathway was broken.</a:t>
            </a:r>
            <a:endParaRPr lang="en-US" sz="1050" dirty="0"/>
          </a:p>
          <a:p>
            <a:pPr indent="0" marL="0">
              <a:lnSpc>
                <a:spcPct val="155000"/>
              </a:lnSpc>
              <a:buNone/>
            </a:pPr>
            <a:endParaRPr lang="en-US" sz="1050" dirty="0"/>
          </a:p>
          <a:p>
            <a:pPr indent="0" marL="0">
              <a:lnSpc>
                <a:spcPct val="155000"/>
              </a:lnSpc>
              <a:buNone/>
            </a:pPr>
            <a:r>
              <a:rPr lang="en-US" sz="10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exists because I could not find a system that treated the problem structurally. Not charitably. Not philosophically. Structurally.</a:t>
            </a:r>
            <a:endParaRPr lang="en-US" sz="1050" dirty="0"/>
          </a:p>
          <a:p>
            <a:pPr indent="0" marL="0">
              <a:lnSpc>
                <a:spcPct val="155000"/>
              </a:lnSpc>
              <a:buNone/>
            </a:pPr>
            <a:endParaRPr lang="en-US" sz="1050" dirty="0"/>
          </a:p>
          <a:p>
            <a:pPr indent="0" marL="0">
              <a:lnSpc>
                <a:spcPct val="155000"/>
              </a:lnSpc>
              <a:buNone/>
            </a:pPr>
            <a:r>
              <a:rPr lang="en-US" sz="10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division in this architecture solves a problem I encountered directly, or watched others encounter without recourse. That is not inspiration. That is design specification.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766560" y="1572768"/>
            <a:ext cx="5029200" cy="3657600"/>
          </a:xfrm>
          <a:prstGeom prst="rect">
            <a:avLst/>
          </a:prstGeom>
          <a:solidFill>
            <a:srgbClr val="060E1C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967728" y="1719072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CONDITIONS CONVERGED IN 2026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6967728" y="2176272"/>
            <a:ext cx="320040" cy="320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Text 13"/>
          <p:cNvSpPr/>
          <p:nvPr/>
        </p:nvSpPr>
        <p:spPr>
          <a:xfrm>
            <a:off x="6967728" y="2176272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7360920" y="2148840"/>
            <a:ext cx="4315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governance is now a government budget line, not a concept.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6967728" y="2999232"/>
            <a:ext cx="320040" cy="320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67728" y="2999232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360920" y="2971800"/>
            <a:ext cx="4315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sovereignty is a first-order state concern in every emerging economy.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6967728" y="3822192"/>
            <a:ext cx="320040" cy="320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6967728" y="3822192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360920" y="3794760"/>
            <a:ext cx="4315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Africa's demographic pressure window requires workforce infrastructure now — not in ten years.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6766560" y="5029200"/>
            <a:ext cx="5029200" cy="1371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766560" y="5102352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Sashin J. Singh  —  Founder &amp; Architect, G.O.D.S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7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15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 —  GOOD ORDERLY DIRECTIONAL SYSTEMS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0" y="6583680"/>
            <a:ext cx="1179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CONFIDENTIAL  ·  2026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61520" cy="1371600"/>
          </a:xfrm>
          <a:prstGeom prst="rect">
            <a:avLst/>
          </a:prstGeom>
          <a:solidFill>
            <a:srgbClr val="060E1C"/>
          </a:solidFill>
          <a:ln/>
        </p:spPr>
      </p:sp>
      <p:sp>
        <p:nvSpPr>
          <p:cNvPr id="6" name="Shape 4"/>
          <p:cNvSpPr/>
          <p:nvPr/>
        </p:nvSpPr>
        <p:spPr>
          <a:xfrm>
            <a:off x="0" y="0"/>
            <a:ext cx="12161520" cy="4114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256032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ROOT PROBLEM  ·  SECTION 1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457200" y="548640"/>
            <a:ext cx="9144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Civilization Infrastructure Deficit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365760" y="1508760"/>
            <a:ext cx="11430000" cy="658368"/>
          </a:xfrm>
          <a:prstGeom prst="rect">
            <a:avLst/>
          </a:prstGeom>
          <a:solidFill>
            <a:srgbClr val="0C1A2E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65760" y="1508760"/>
            <a:ext cx="11430000" cy="4114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1554480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Technology evolves exponentially.   Human systems evolve incrementally.   The widening gap produces civilizational instability.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65760" y="2304288"/>
            <a:ext cx="2176272" cy="3913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5760" y="2304288"/>
            <a:ext cx="2176272" cy="54864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14" name="Shape 12"/>
          <p:cNvSpPr/>
          <p:nvPr/>
        </p:nvSpPr>
        <p:spPr>
          <a:xfrm>
            <a:off x="365760" y="2304288"/>
            <a:ext cx="2176272" cy="1280160"/>
          </a:xfrm>
          <a:prstGeom prst="rect">
            <a:avLst/>
          </a:prstGeom>
          <a:solidFill>
            <a:srgbClr val="0C1A2E"/>
          </a:solidFill>
          <a:ln/>
        </p:spPr>
      </p:sp>
      <p:sp>
        <p:nvSpPr>
          <p:cNvPr id="15" name="Text 13"/>
          <p:cNvSpPr/>
          <p:nvPr/>
        </p:nvSpPr>
        <p:spPr>
          <a:xfrm>
            <a:off x="475488" y="239572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E3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475488" y="2779776"/>
            <a:ext cx="19385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Labour Markets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75488" y="3639312"/>
            <a:ext cx="1938528" cy="10973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475488" y="3749040"/>
            <a:ext cx="1938528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Displacement accelerates without structured transition systems. AI is transforming cognitive roles — the traditional foundation of economic mobility.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365760" y="5989320"/>
            <a:ext cx="2176272" cy="201168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20" name="Text 18"/>
          <p:cNvSpPr/>
          <p:nvPr/>
        </p:nvSpPr>
        <p:spPr>
          <a:xfrm>
            <a:off x="365760" y="6007608"/>
            <a:ext cx="21762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S.E.T.H.S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2670048" y="2304288"/>
            <a:ext cx="2176272" cy="3913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2670048" y="2304288"/>
            <a:ext cx="2176272" cy="54864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23" name="Shape 21"/>
          <p:cNvSpPr/>
          <p:nvPr/>
        </p:nvSpPr>
        <p:spPr>
          <a:xfrm>
            <a:off x="2670048" y="2304288"/>
            <a:ext cx="2176272" cy="1280160"/>
          </a:xfrm>
          <a:prstGeom prst="rect">
            <a:avLst/>
          </a:prstGeom>
          <a:solidFill>
            <a:srgbClr val="0C1A2E"/>
          </a:solidFill>
          <a:ln/>
        </p:spPr>
      </p:sp>
      <p:sp>
        <p:nvSpPr>
          <p:cNvPr id="24" name="Text 22"/>
          <p:cNvSpPr/>
          <p:nvPr/>
        </p:nvSpPr>
        <p:spPr>
          <a:xfrm>
            <a:off x="2779776" y="239572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E3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2779776" y="2779776"/>
            <a:ext cx="19385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Governance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2779776" y="3639312"/>
            <a:ext cx="1938528" cy="10973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7" name="Text 25"/>
          <p:cNvSpPr/>
          <p:nvPr/>
        </p:nvSpPr>
        <p:spPr>
          <a:xfrm>
            <a:off x="2779776" y="3749040"/>
            <a:ext cx="1938528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Governments depend on AI and cloud infrastructure outside their jurisdictional control. National data sovereignty is surrendered to foreign commercial entities.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2670048" y="5989320"/>
            <a:ext cx="2176272" cy="201168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29" name="Text 27"/>
          <p:cNvSpPr/>
          <p:nvPr/>
        </p:nvSpPr>
        <p:spPr>
          <a:xfrm>
            <a:off x="2670048" y="6007608"/>
            <a:ext cx="21762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UDOC</a:t>
            </a:r>
            <a:endParaRPr lang="en-US" sz="700" dirty="0"/>
          </a:p>
        </p:txBody>
      </p:sp>
      <p:sp>
        <p:nvSpPr>
          <p:cNvPr id="30" name="Shape 28"/>
          <p:cNvSpPr/>
          <p:nvPr/>
        </p:nvSpPr>
        <p:spPr>
          <a:xfrm>
            <a:off x="4974336" y="2304288"/>
            <a:ext cx="2176272" cy="3913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4974336" y="2304288"/>
            <a:ext cx="2176272" cy="54864"/>
          </a:xfrm>
          <a:prstGeom prst="rect">
            <a:avLst/>
          </a:prstGeom>
          <a:solidFill>
            <a:srgbClr val="5E2E7D"/>
          </a:solidFill>
          <a:ln/>
        </p:spPr>
      </p:sp>
      <p:sp>
        <p:nvSpPr>
          <p:cNvPr id="32" name="Shape 30"/>
          <p:cNvSpPr/>
          <p:nvPr/>
        </p:nvSpPr>
        <p:spPr>
          <a:xfrm>
            <a:off x="4974336" y="2304288"/>
            <a:ext cx="2176272" cy="1280160"/>
          </a:xfrm>
          <a:prstGeom prst="rect">
            <a:avLst/>
          </a:prstGeom>
          <a:solidFill>
            <a:srgbClr val="0C1A2E"/>
          </a:solidFill>
          <a:ln/>
        </p:spPr>
      </p:sp>
      <p:sp>
        <p:nvSpPr>
          <p:cNvPr id="33" name="Text 31"/>
          <p:cNvSpPr/>
          <p:nvPr/>
        </p:nvSpPr>
        <p:spPr>
          <a:xfrm>
            <a:off x="5084064" y="239572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E3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5084064" y="2779776"/>
            <a:ext cx="19385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Infrastructure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5084064" y="3639312"/>
            <a:ext cx="1938528" cy="10973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5084064" y="3749040"/>
            <a:ext cx="1938528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acceleration increases demand for power, logistics, water, and housing faster than investment cycles can respond. Scarcity becomes the bottleneck.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4974336" y="5989320"/>
            <a:ext cx="2176272" cy="201168"/>
          </a:xfrm>
          <a:prstGeom prst="rect">
            <a:avLst/>
          </a:prstGeom>
          <a:solidFill>
            <a:srgbClr val="5E2E7D"/>
          </a:solidFill>
          <a:ln/>
        </p:spPr>
      </p:sp>
      <p:sp>
        <p:nvSpPr>
          <p:cNvPr id="38" name="Text 36"/>
          <p:cNvSpPr/>
          <p:nvPr/>
        </p:nvSpPr>
        <p:spPr>
          <a:xfrm>
            <a:off x="4974336" y="6007608"/>
            <a:ext cx="21762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T.S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7278624" y="2304288"/>
            <a:ext cx="2176272" cy="3913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7278624" y="2304288"/>
            <a:ext cx="2176272" cy="54864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41" name="Shape 39"/>
          <p:cNvSpPr/>
          <p:nvPr/>
        </p:nvSpPr>
        <p:spPr>
          <a:xfrm>
            <a:off x="7278624" y="2304288"/>
            <a:ext cx="2176272" cy="1280160"/>
          </a:xfrm>
          <a:prstGeom prst="rect">
            <a:avLst/>
          </a:prstGeom>
          <a:solidFill>
            <a:srgbClr val="0C1A2E"/>
          </a:solidFill>
          <a:ln/>
        </p:spPr>
      </p:sp>
      <p:sp>
        <p:nvSpPr>
          <p:cNvPr id="42" name="Text 40"/>
          <p:cNvSpPr/>
          <p:nvPr/>
        </p:nvSpPr>
        <p:spPr>
          <a:xfrm>
            <a:off x="7388352" y="239572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E3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000" dirty="0"/>
          </a:p>
        </p:txBody>
      </p:sp>
      <p:sp>
        <p:nvSpPr>
          <p:cNvPr id="43" name="Text 41"/>
          <p:cNvSpPr/>
          <p:nvPr/>
        </p:nvSpPr>
        <p:spPr>
          <a:xfrm>
            <a:off x="7388352" y="2779776"/>
            <a:ext cx="19385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Coordination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7388352" y="3639312"/>
            <a:ext cx="1938528" cy="10973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5" name="Text 43"/>
          <p:cNvSpPr/>
          <p:nvPr/>
        </p:nvSpPr>
        <p:spPr>
          <a:xfrm>
            <a:off x="7388352" y="3749040"/>
            <a:ext cx="1938528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debt constrains investment when most needed. Capital accumulates in markets while productive infrastructure goes unbuilt.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7278624" y="5989320"/>
            <a:ext cx="2176272" cy="201168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47" name="Text 45"/>
          <p:cNvSpPr/>
          <p:nvPr/>
        </p:nvSpPr>
        <p:spPr>
          <a:xfrm>
            <a:off x="7278624" y="6007608"/>
            <a:ext cx="21762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M.A.D.I.B.A</a:t>
            </a:r>
            <a:endParaRPr lang="en-US" sz="700" dirty="0"/>
          </a:p>
        </p:txBody>
      </p:sp>
      <p:sp>
        <p:nvSpPr>
          <p:cNvPr id="48" name="Shape 46"/>
          <p:cNvSpPr/>
          <p:nvPr/>
        </p:nvSpPr>
        <p:spPr>
          <a:xfrm>
            <a:off x="9582912" y="2304288"/>
            <a:ext cx="2176272" cy="3913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49" name="Shape 47"/>
          <p:cNvSpPr/>
          <p:nvPr/>
        </p:nvSpPr>
        <p:spPr>
          <a:xfrm>
            <a:off x="9582912" y="2304288"/>
            <a:ext cx="2176272" cy="54864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50" name="Shape 48"/>
          <p:cNvSpPr/>
          <p:nvPr/>
        </p:nvSpPr>
        <p:spPr>
          <a:xfrm>
            <a:off x="9582912" y="2304288"/>
            <a:ext cx="2176272" cy="1280160"/>
          </a:xfrm>
          <a:prstGeom prst="rect">
            <a:avLst/>
          </a:prstGeom>
          <a:solidFill>
            <a:srgbClr val="0C1A2E"/>
          </a:solidFill>
          <a:ln/>
        </p:spPr>
      </p:sp>
      <p:sp>
        <p:nvSpPr>
          <p:cNvPr id="51" name="Text 49"/>
          <p:cNvSpPr/>
          <p:nvPr/>
        </p:nvSpPr>
        <p:spPr>
          <a:xfrm>
            <a:off x="9692640" y="239572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E3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2000" dirty="0"/>
          </a:p>
        </p:txBody>
      </p:sp>
      <p:sp>
        <p:nvSpPr>
          <p:cNvPr id="52" name="Text 50"/>
          <p:cNvSpPr/>
          <p:nvPr/>
        </p:nvSpPr>
        <p:spPr>
          <a:xfrm>
            <a:off x="9692640" y="2779776"/>
            <a:ext cx="19385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Trust</a:t>
            </a:r>
            <a:endParaRPr lang="en-US" sz="950" dirty="0"/>
          </a:p>
        </p:txBody>
      </p:sp>
      <p:sp>
        <p:nvSpPr>
          <p:cNvPr id="53" name="Shape 51"/>
          <p:cNvSpPr/>
          <p:nvPr/>
        </p:nvSpPr>
        <p:spPr>
          <a:xfrm>
            <a:off x="9692640" y="3639312"/>
            <a:ext cx="1938528" cy="10973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4" name="Text 52"/>
          <p:cNvSpPr/>
          <p:nvPr/>
        </p:nvSpPr>
        <p:spPr>
          <a:xfrm>
            <a:off x="9692640" y="3749040"/>
            <a:ext cx="1938528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Citizens perceive systems serve the few. Institutions that cannot demonstrate auditable, transparent governance lose their mandate to operate.</a:t>
            </a:r>
            <a:endParaRPr lang="en-US" sz="800" dirty="0"/>
          </a:p>
        </p:txBody>
      </p:sp>
      <p:sp>
        <p:nvSpPr>
          <p:cNvPr id="55" name="Shape 53"/>
          <p:cNvSpPr/>
          <p:nvPr/>
        </p:nvSpPr>
        <p:spPr>
          <a:xfrm>
            <a:off x="9582912" y="5989320"/>
            <a:ext cx="2176272" cy="201168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56" name="Text 54"/>
          <p:cNvSpPr/>
          <p:nvPr/>
        </p:nvSpPr>
        <p:spPr>
          <a:xfrm>
            <a:off x="9582912" y="6007608"/>
            <a:ext cx="21762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COB + Pillars</a:t>
            </a:r>
            <a:endParaRPr lang="en-US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0E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15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 —  GOOD ORDERLY DIRECTIONAL SYSTEMS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0" y="6583680"/>
            <a:ext cx="1179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CONFIDENTIAL  ·  2026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457200" y="34747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2  ·  WHY NOW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457200" y="566928"/>
            <a:ext cx="6400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26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Ten structural shifts</a:t>
            </a:r>
            <a:endParaRPr lang="en-US" sz="26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6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defining the AI era.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457200" y="1572768"/>
            <a:ext cx="3657600" cy="1371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" y="1719072"/>
            <a:ext cx="5486400" cy="77724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1719072"/>
            <a:ext cx="320040" cy="777240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" y="1920240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68680" y="1773936"/>
            <a:ext cx="4983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Workforce Disruption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68680" y="2048256"/>
            <a:ext cx="4983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~40% of global employment exposed to AI. Transition failure, not job loss, is the crisis.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457200" y="2633472"/>
            <a:ext cx="5486400" cy="77724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57200" y="2633472"/>
            <a:ext cx="320040" cy="777240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" y="2834640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68680" y="2688336"/>
            <a:ext cx="4983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Sovereignty Crisis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68680" y="2962656"/>
            <a:ext cx="4983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Africa: &lt;1% of global data-centre capacity. Governments seeking sovereign alternatives urgently.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457200" y="3547872"/>
            <a:ext cx="5486400" cy="77724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57200" y="3547872"/>
            <a:ext cx="320040" cy="777240"/>
          </a:xfrm>
          <a:prstGeom prst="rect">
            <a:avLst/>
          </a:prstGeom>
          <a:solidFill>
            <a:srgbClr val="5E2E7D"/>
          </a:solidFill>
          <a:ln/>
        </p:spPr>
      </p:sp>
      <p:sp>
        <p:nvSpPr>
          <p:cNvPr id="21" name="Text 19"/>
          <p:cNvSpPr/>
          <p:nvPr/>
        </p:nvSpPr>
        <p:spPr>
          <a:xfrm>
            <a:off x="457200" y="3749040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868680" y="3602736"/>
            <a:ext cx="4983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Investment Gap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68680" y="3877056"/>
            <a:ext cx="4983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Multi-trillion dollar global gap. Fiscal constraints block state investment when most needed.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457200" y="4462272"/>
            <a:ext cx="5486400" cy="77724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57200" y="4462272"/>
            <a:ext cx="320040" cy="777240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26" name="Text 24"/>
          <p:cNvSpPr/>
          <p:nvPr/>
        </p:nvSpPr>
        <p:spPr>
          <a:xfrm>
            <a:off x="457200" y="4663440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868680" y="4517136"/>
            <a:ext cx="4983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Trust Collapse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868680" y="4791456"/>
            <a:ext cx="4983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Edelman 2025: broad crisis of grievance. Auditable governance becomes a structural asset.</a:t>
            </a:r>
            <a:endParaRPr lang="en-US" sz="750" dirty="0"/>
          </a:p>
        </p:txBody>
      </p:sp>
      <p:sp>
        <p:nvSpPr>
          <p:cNvPr id="29" name="Shape 27"/>
          <p:cNvSpPr/>
          <p:nvPr/>
        </p:nvSpPr>
        <p:spPr>
          <a:xfrm>
            <a:off x="457200" y="5376672"/>
            <a:ext cx="5486400" cy="77724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57200" y="5376672"/>
            <a:ext cx="320040" cy="777240"/>
          </a:xfrm>
          <a:prstGeom prst="rect">
            <a:avLst/>
          </a:prstGeom>
          <a:solidFill>
            <a:srgbClr val="5E2E7D"/>
          </a:solidFill>
          <a:ln/>
        </p:spPr>
      </p:sp>
      <p:sp>
        <p:nvSpPr>
          <p:cNvPr id="31" name="Text 29"/>
          <p:cNvSpPr/>
          <p:nvPr/>
        </p:nvSpPr>
        <p:spPr>
          <a:xfrm>
            <a:off x="457200" y="5577840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868680" y="5431536"/>
            <a:ext cx="4983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Energy Demand Shock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868680" y="5705856"/>
            <a:ext cx="4983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IEA: data-centre power demand doubling to 945 TWh by 2030. AI is an energy infrastructure story.</a:t>
            </a:r>
            <a:endParaRPr lang="en-US" sz="750" dirty="0"/>
          </a:p>
        </p:txBody>
      </p:sp>
      <p:sp>
        <p:nvSpPr>
          <p:cNvPr id="34" name="Shape 32"/>
          <p:cNvSpPr/>
          <p:nvPr/>
        </p:nvSpPr>
        <p:spPr>
          <a:xfrm>
            <a:off x="6217920" y="1719072"/>
            <a:ext cx="5486400" cy="77724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217920" y="1719072"/>
            <a:ext cx="320040" cy="777240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36" name="Text 34"/>
          <p:cNvSpPr/>
          <p:nvPr/>
        </p:nvSpPr>
        <p:spPr>
          <a:xfrm>
            <a:off x="6217920" y="1920240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6629400" y="1773936"/>
            <a:ext cx="4983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Fragmented Global Order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6629400" y="2048256"/>
            <a:ext cx="4983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Friendshoring, nearshoring. Neutral infrastructure platforms operating across borders become valuable.</a:t>
            </a:r>
            <a:endParaRPr lang="en-US" sz="750" dirty="0"/>
          </a:p>
        </p:txBody>
      </p:sp>
      <p:sp>
        <p:nvSpPr>
          <p:cNvPr id="39" name="Shape 37"/>
          <p:cNvSpPr/>
          <p:nvPr/>
        </p:nvSpPr>
        <p:spPr>
          <a:xfrm>
            <a:off x="6217920" y="2633472"/>
            <a:ext cx="5486400" cy="77724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217920" y="2633472"/>
            <a:ext cx="320040" cy="777240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41" name="Text 39"/>
          <p:cNvSpPr/>
          <p:nvPr/>
        </p:nvSpPr>
        <p:spPr>
          <a:xfrm>
            <a:off x="6217920" y="2834640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6629400" y="2688336"/>
            <a:ext cx="4983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Demographic Transformation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6629400" y="2962656"/>
            <a:ext cx="4983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Africa: 1B+ new workforce entrants this century. Without transition systems: instability. With them: the largest productivity engine of the 21st century.</a:t>
            </a:r>
            <a:endParaRPr lang="en-US" sz="750" dirty="0"/>
          </a:p>
        </p:txBody>
      </p:sp>
      <p:sp>
        <p:nvSpPr>
          <p:cNvPr id="44" name="Shape 42"/>
          <p:cNvSpPr/>
          <p:nvPr/>
        </p:nvSpPr>
        <p:spPr>
          <a:xfrm>
            <a:off x="6217920" y="3547872"/>
            <a:ext cx="5486400" cy="77724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6217920" y="3547872"/>
            <a:ext cx="320040" cy="777240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46" name="Text 44"/>
          <p:cNvSpPr/>
          <p:nvPr/>
        </p:nvSpPr>
        <p:spPr>
          <a:xfrm>
            <a:off x="6217920" y="3749040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6629400" y="3602736"/>
            <a:ext cx="4983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Allocation Failure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6629400" y="3877056"/>
            <a:ext cx="4983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OECD sovereign debt: $61 trillion outstanding. States need infrastructure when they have least fiscal room.</a:t>
            </a:r>
            <a:endParaRPr lang="en-US" sz="750" dirty="0"/>
          </a:p>
        </p:txBody>
      </p:sp>
      <p:sp>
        <p:nvSpPr>
          <p:cNvPr id="49" name="Shape 47"/>
          <p:cNvSpPr/>
          <p:nvPr/>
        </p:nvSpPr>
        <p:spPr>
          <a:xfrm>
            <a:off x="6217920" y="4462272"/>
            <a:ext cx="5486400" cy="77724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217920" y="4462272"/>
            <a:ext cx="320040" cy="777240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51" name="Text 49"/>
          <p:cNvSpPr/>
          <p:nvPr/>
        </p:nvSpPr>
        <p:spPr>
          <a:xfrm>
            <a:off x="6217920" y="4663440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  <p:sp>
        <p:nvSpPr>
          <p:cNvPr id="52" name="Text 50"/>
          <p:cNvSpPr/>
          <p:nvPr/>
        </p:nvSpPr>
        <p:spPr>
          <a:xfrm>
            <a:off x="6629400" y="4517136"/>
            <a:ext cx="4983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Governance Gap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6629400" y="4791456"/>
            <a:ext cx="4983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advancing faster than regulation. Adaptive governance infrastructure — real-time, auditable — is urgently needed.</a:t>
            </a:r>
            <a:endParaRPr lang="en-US" sz="750" dirty="0"/>
          </a:p>
        </p:txBody>
      </p:sp>
      <p:sp>
        <p:nvSpPr>
          <p:cNvPr id="54" name="Shape 52"/>
          <p:cNvSpPr/>
          <p:nvPr/>
        </p:nvSpPr>
        <p:spPr>
          <a:xfrm>
            <a:off x="6217920" y="5376672"/>
            <a:ext cx="5486400" cy="77724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6217920" y="5376672"/>
            <a:ext cx="320040" cy="777240"/>
          </a:xfrm>
          <a:prstGeom prst="rect">
            <a:avLst/>
          </a:prstGeom>
          <a:solidFill>
            <a:srgbClr val="1E3A58"/>
          </a:solidFill>
          <a:ln/>
        </p:spPr>
      </p:sp>
      <p:sp>
        <p:nvSpPr>
          <p:cNvPr id="56" name="Text 54"/>
          <p:cNvSpPr/>
          <p:nvPr/>
        </p:nvSpPr>
        <p:spPr>
          <a:xfrm>
            <a:off x="6217920" y="5577840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  <p:sp>
        <p:nvSpPr>
          <p:cNvPr id="57" name="Text 55"/>
          <p:cNvSpPr/>
          <p:nvPr/>
        </p:nvSpPr>
        <p:spPr>
          <a:xfrm>
            <a:off x="6629400" y="5431536"/>
            <a:ext cx="4983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Structural Misalignment</a:t>
            </a:r>
            <a:endParaRPr lang="en-US" sz="900" dirty="0"/>
          </a:p>
        </p:txBody>
      </p:sp>
      <p:sp>
        <p:nvSpPr>
          <p:cNvPr id="58" name="Text 56"/>
          <p:cNvSpPr/>
          <p:nvPr/>
        </p:nvSpPr>
        <p:spPr>
          <a:xfrm>
            <a:off x="6629400" y="5705856"/>
            <a:ext cx="4983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root problem: technology scales exponentially. Human systems scale incrementally. G.O.D.S is designed to bridge this gap.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C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15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 —  GOOD ORDERLY DIRECTIONAL SYSTEMS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0" y="6583680"/>
            <a:ext cx="1179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CONFIDENTIAL  ·  2026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457200" y="34747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HIDDEN ENGINE  ·  SECTION 3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457200" y="594360"/>
            <a:ext cx="6858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24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This is not a product company.</a:t>
            </a:r>
            <a:endParaRPr lang="en-US" sz="24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4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This is a compounding loop.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457200" y="1527048"/>
            <a:ext cx="3657600" cy="1371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" y="1691640"/>
            <a:ext cx="3383280" cy="960120"/>
          </a:xfrm>
          <a:prstGeom prst="rect">
            <a:avLst/>
          </a:prstGeom>
          <a:solidFill>
            <a:srgbClr val="152840"/>
          </a:solidFill>
          <a:ln w="12700">
            <a:solidFill>
              <a:srgbClr val="2E7D5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1691640"/>
            <a:ext cx="64008" cy="960120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11" name="Text 9"/>
          <p:cNvSpPr/>
          <p:nvPr/>
        </p:nvSpPr>
        <p:spPr>
          <a:xfrm>
            <a:off x="621792" y="1783080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S.E.T.H.S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621792" y="2148840"/>
            <a:ext cx="3017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Creates new economic participants from populations treated as fiscal liabilities.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1737360" y="265176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7200" y="2770632"/>
            <a:ext cx="3383280" cy="960120"/>
          </a:xfrm>
          <a:prstGeom prst="rect">
            <a:avLst/>
          </a:prstGeom>
          <a:solidFill>
            <a:srgbClr val="152840"/>
          </a:solidFill>
          <a:ln w="12700">
            <a:solidFill>
              <a:srgbClr val="5E2E7D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57200" y="2770632"/>
            <a:ext cx="64008" cy="960120"/>
          </a:xfrm>
          <a:prstGeom prst="rect">
            <a:avLst/>
          </a:prstGeom>
          <a:solidFill>
            <a:srgbClr val="5E2E7D"/>
          </a:solidFill>
          <a:ln/>
        </p:spPr>
      </p:sp>
      <p:sp>
        <p:nvSpPr>
          <p:cNvPr id="16" name="Text 14"/>
          <p:cNvSpPr/>
          <p:nvPr/>
        </p:nvSpPr>
        <p:spPr>
          <a:xfrm>
            <a:off x="621792" y="2862072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T.S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621792" y="3227832"/>
            <a:ext cx="3017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Absorbs the certified workforce. Builds infrastructure. Converts cost into productive asset.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1737360" y="3730752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57200" y="3849624"/>
            <a:ext cx="3383280" cy="960120"/>
          </a:xfrm>
          <a:prstGeom prst="rect">
            <a:avLst/>
          </a:prstGeom>
          <a:solidFill>
            <a:srgbClr val="152840"/>
          </a:solidFill>
          <a:ln w="12700">
            <a:solidFill>
              <a:srgbClr val="7D502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57200" y="3849624"/>
            <a:ext cx="64008" cy="960120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21" name="Text 19"/>
          <p:cNvSpPr/>
          <p:nvPr/>
        </p:nvSpPr>
        <p:spPr>
          <a:xfrm>
            <a:off x="621792" y="3941064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UDOC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621792" y="4306824"/>
            <a:ext cx="3017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Governs the system. Produces verified data assets governments must buy.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1737360" y="4809744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57200" y="4928616"/>
            <a:ext cx="3383280" cy="960120"/>
          </a:xfrm>
          <a:prstGeom prst="rect">
            <a:avLst/>
          </a:prstGeom>
          <a:solidFill>
            <a:srgbClr val="152840"/>
          </a:solidFill>
          <a:ln w="12700">
            <a:solidFill>
              <a:srgbClr val="2E5E7D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57200" y="4928616"/>
            <a:ext cx="64008" cy="960120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26" name="Text 24"/>
          <p:cNvSpPr/>
          <p:nvPr/>
        </p:nvSpPr>
        <p:spPr>
          <a:xfrm>
            <a:off x="621792" y="5020056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M.A.D.I.B.A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621792" y="5385816"/>
            <a:ext cx="3017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Structures capital. Funds the next expansion cycle. Scales internationally.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57200" y="6080760"/>
            <a:ext cx="3383280" cy="1371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9" name="Text 27"/>
          <p:cNvSpPr/>
          <p:nvPr/>
        </p:nvSpPr>
        <p:spPr>
          <a:xfrm>
            <a:off x="457200" y="6099048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  Revenue returns — reinvested into human capital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4206240" y="1280160"/>
            <a:ext cx="7589520" cy="114300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206240" y="1280160"/>
            <a:ext cx="7955280" cy="41148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32" name="Text 30"/>
          <p:cNvSpPr/>
          <p:nvPr/>
        </p:nvSpPr>
        <p:spPr>
          <a:xfrm>
            <a:off x="4370832" y="1371600"/>
            <a:ext cx="722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cycle produces four simultaneous outputs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4370832" y="1682496"/>
            <a:ext cx="7223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Workforce growth · Infrastructure growth · Governance capability · Capital attraction. This is why the system compounds. No single output. Four at once.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4206240" y="2578608"/>
            <a:ext cx="7589520" cy="114300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4206240" y="2578608"/>
            <a:ext cx="7955280" cy="41148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36" name="Text 34"/>
          <p:cNvSpPr/>
          <p:nvPr/>
        </p:nvSpPr>
        <p:spPr>
          <a:xfrm>
            <a:off x="4370832" y="2670048"/>
            <a:ext cx="722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closed labour pipeline is a structural competitive advantage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4370832" y="2980944"/>
            <a:ext cx="7223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S.E.T.H.S-certified workers enter T.S with verified behavioural records and government certification. Labour acquisition cost is lower than any market alternative. No competitor can replicate this without both divisions operating simultaneously.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4206240" y="3877056"/>
            <a:ext cx="7589520" cy="114300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4206240" y="3877056"/>
            <a:ext cx="7955280" cy="41148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40" name="Text 38"/>
          <p:cNvSpPr/>
          <p:nvPr/>
        </p:nvSpPr>
        <p:spPr>
          <a:xfrm>
            <a:off x="4370832" y="3968496"/>
            <a:ext cx="722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single competitor can copy the architecture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4370832" y="4279392"/>
            <a:ext cx="7223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division is a standalone business. Together they form a closed loop requiring all four. Competitors can copy one component. They cannot copy the integrated architecture. That moat compounds with every cycle.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4206240" y="5175504"/>
            <a:ext cx="7589520" cy="114300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4206240" y="5175504"/>
            <a:ext cx="7955280" cy="41148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44" name="Text 42"/>
          <p:cNvSpPr/>
          <p:nvPr/>
        </p:nvSpPr>
        <p:spPr>
          <a:xfrm>
            <a:off x="4370832" y="5266944"/>
            <a:ext cx="722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things simultaneously — which is rare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4370832" y="5577840"/>
            <a:ext cx="7223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Moral philosophy + Economic architecture + Institutional governance — operating as one system. Most institutions achieve one of these. G.O.D.S requires all three to function.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7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15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 —  GOOD ORDERLY DIRECTIONAL SYSTEMS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0" y="6583680"/>
            <a:ext cx="1179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CONFIDENTIAL  ·  2026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61520" cy="1325880"/>
          </a:xfrm>
          <a:prstGeom prst="rect">
            <a:avLst/>
          </a:prstGeom>
          <a:solidFill>
            <a:srgbClr val="060E1C"/>
          </a:solidFill>
          <a:ln/>
        </p:spPr>
      </p:sp>
      <p:sp>
        <p:nvSpPr>
          <p:cNvPr id="6" name="Shape 4"/>
          <p:cNvSpPr/>
          <p:nvPr/>
        </p:nvSpPr>
        <p:spPr>
          <a:xfrm>
            <a:off x="0" y="0"/>
            <a:ext cx="12161520" cy="4114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25603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4  ·  COMPANY ARCHITECTURE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457200" y="566928"/>
            <a:ext cx="100584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Four systems. One closed loop. Each independently viable.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320040" y="1481328"/>
            <a:ext cx="2788920" cy="5029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0040" y="1481328"/>
            <a:ext cx="2788920" cy="64008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11" name="Shape 9"/>
          <p:cNvSpPr/>
          <p:nvPr/>
        </p:nvSpPr>
        <p:spPr>
          <a:xfrm>
            <a:off x="320040" y="1545336"/>
            <a:ext cx="2788920" cy="1389888"/>
          </a:xfrm>
          <a:prstGeom prst="rect">
            <a:avLst/>
          </a:prstGeom>
          <a:solidFill>
            <a:srgbClr val="0C1A2E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1627632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S.E.T.H.S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457200" y="2194560"/>
            <a:ext cx="2514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Systematically Engineered To Hinder Speculators</a:t>
            </a:r>
            <a:endParaRPr lang="en-US" sz="700" dirty="0"/>
          </a:p>
        </p:txBody>
      </p:sp>
      <p:sp>
        <p:nvSpPr>
          <p:cNvPr id="14" name="Shape 12"/>
          <p:cNvSpPr/>
          <p:nvPr/>
        </p:nvSpPr>
        <p:spPr>
          <a:xfrm>
            <a:off x="320040" y="2935224"/>
            <a:ext cx="2788920" cy="237744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15" name="Text 13"/>
          <p:cNvSpPr/>
          <p:nvPr/>
        </p:nvSpPr>
        <p:spPr>
          <a:xfrm>
            <a:off x="411480" y="2962656"/>
            <a:ext cx="2606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CAPITAL INFRASTRUCTURE</a:t>
            </a:r>
            <a:endParaRPr lang="en-US" sz="650" dirty="0"/>
          </a:p>
        </p:txBody>
      </p:sp>
      <p:sp>
        <p:nvSpPr>
          <p:cNvPr id="16" name="Shape 14"/>
          <p:cNvSpPr/>
          <p:nvPr/>
        </p:nvSpPr>
        <p:spPr>
          <a:xfrm>
            <a:off x="484632" y="3319272"/>
            <a:ext cx="54864" cy="54864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17" name="Text 15"/>
          <p:cNvSpPr/>
          <p:nvPr/>
        </p:nvSpPr>
        <p:spPr>
          <a:xfrm>
            <a:off x="630936" y="3264408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AI-era workforce reintegration engine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484632" y="4069080"/>
            <a:ext cx="54864" cy="54864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19" name="Text 17"/>
          <p:cNvSpPr/>
          <p:nvPr/>
        </p:nvSpPr>
        <p:spPr>
          <a:xfrm>
            <a:off x="630936" y="4014216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6-phase: Eligibility → Assessment → Profiling → Training → Placement → Monitoring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484632" y="4818888"/>
            <a:ext cx="54864" cy="54864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21" name="Text 19"/>
          <p:cNvSpPr/>
          <p:nvPr/>
        </p:nvSpPr>
        <p:spPr>
          <a:xfrm>
            <a:off x="630936" y="4764024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Converts fiscal liabilities into economic contributors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484632" y="5568696"/>
            <a:ext cx="54864" cy="54864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23" name="Text 21"/>
          <p:cNvSpPr/>
          <p:nvPr/>
        </p:nvSpPr>
        <p:spPr>
          <a:xfrm>
            <a:off x="630936" y="5513832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Revenue: govt contracts, SaaS, certification licensing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3246120" y="1481328"/>
            <a:ext cx="2788920" cy="5029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246120" y="1481328"/>
            <a:ext cx="2788920" cy="64008"/>
          </a:xfrm>
          <a:prstGeom prst="rect">
            <a:avLst/>
          </a:prstGeom>
          <a:solidFill>
            <a:srgbClr val="5E2E7D"/>
          </a:solidFill>
          <a:ln/>
        </p:spPr>
      </p:sp>
      <p:sp>
        <p:nvSpPr>
          <p:cNvPr id="26" name="Shape 24"/>
          <p:cNvSpPr/>
          <p:nvPr/>
        </p:nvSpPr>
        <p:spPr>
          <a:xfrm>
            <a:off x="3246120" y="1545336"/>
            <a:ext cx="2788920" cy="1389888"/>
          </a:xfrm>
          <a:prstGeom prst="rect">
            <a:avLst/>
          </a:prstGeom>
          <a:solidFill>
            <a:srgbClr val="0C1A2E"/>
          </a:solidFill>
          <a:ln/>
        </p:spPr>
      </p:sp>
      <p:sp>
        <p:nvSpPr>
          <p:cNvPr id="27" name="Text 25"/>
          <p:cNvSpPr/>
          <p:nvPr/>
        </p:nvSpPr>
        <p:spPr>
          <a:xfrm>
            <a:off x="3383280" y="1627632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T.S</a:t>
            </a:r>
            <a:endParaRPr lang="en-US" sz="2100" dirty="0"/>
          </a:p>
        </p:txBody>
      </p:sp>
      <p:sp>
        <p:nvSpPr>
          <p:cNvPr id="28" name="Text 26"/>
          <p:cNvSpPr/>
          <p:nvPr/>
        </p:nvSpPr>
        <p:spPr>
          <a:xfrm>
            <a:off x="3383280" y="2194560"/>
            <a:ext cx="2514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Technological Sector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3246120" y="2935224"/>
            <a:ext cx="2788920" cy="237744"/>
          </a:xfrm>
          <a:prstGeom prst="rect">
            <a:avLst/>
          </a:prstGeom>
          <a:solidFill>
            <a:srgbClr val="5E2E7D"/>
          </a:solidFill>
          <a:ln/>
        </p:spPr>
      </p:sp>
      <p:sp>
        <p:nvSpPr>
          <p:cNvPr id="30" name="Text 28"/>
          <p:cNvSpPr/>
          <p:nvPr/>
        </p:nvSpPr>
        <p:spPr>
          <a:xfrm>
            <a:off x="3337560" y="2962656"/>
            <a:ext cx="2606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&amp; ENGINEERING INFRASTRUCTURE</a:t>
            </a:r>
            <a:endParaRPr lang="en-US" sz="650" dirty="0"/>
          </a:p>
        </p:txBody>
      </p:sp>
      <p:sp>
        <p:nvSpPr>
          <p:cNvPr id="31" name="Shape 29"/>
          <p:cNvSpPr/>
          <p:nvPr/>
        </p:nvSpPr>
        <p:spPr>
          <a:xfrm>
            <a:off x="3410712" y="3319272"/>
            <a:ext cx="54864" cy="54864"/>
          </a:xfrm>
          <a:prstGeom prst="rect">
            <a:avLst/>
          </a:prstGeom>
          <a:solidFill>
            <a:srgbClr val="5E2E7D"/>
          </a:solidFill>
          <a:ln/>
        </p:spPr>
      </p:sp>
      <p:sp>
        <p:nvSpPr>
          <p:cNvPr id="32" name="Text 30"/>
          <p:cNvSpPr/>
          <p:nvPr/>
        </p:nvSpPr>
        <p:spPr>
          <a:xfrm>
            <a:off x="3557016" y="3264408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 · Housing · Agri-tech · Logistics · Water · Digital Infrastructure</a:t>
            </a:r>
            <a:endParaRPr lang="en-US" sz="750" dirty="0"/>
          </a:p>
        </p:txBody>
      </p:sp>
      <p:sp>
        <p:nvSpPr>
          <p:cNvPr id="33" name="Shape 31"/>
          <p:cNvSpPr/>
          <p:nvPr/>
        </p:nvSpPr>
        <p:spPr>
          <a:xfrm>
            <a:off x="3410712" y="4069080"/>
            <a:ext cx="54864" cy="54864"/>
          </a:xfrm>
          <a:prstGeom prst="rect">
            <a:avLst/>
          </a:prstGeom>
          <a:solidFill>
            <a:srgbClr val="5E2E7D"/>
          </a:solidFill>
          <a:ln/>
        </p:spPr>
      </p:sp>
      <p:sp>
        <p:nvSpPr>
          <p:cNvPr id="34" name="Text 32"/>
          <p:cNvSpPr/>
          <p:nvPr/>
        </p:nvSpPr>
        <p:spPr>
          <a:xfrm>
            <a:off x="3557016" y="4014216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employer for S.E.T.H.S graduates — closes the loop</a:t>
            </a:r>
            <a:endParaRPr lang="en-US" sz="750" dirty="0"/>
          </a:p>
        </p:txBody>
      </p:sp>
      <p:sp>
        <p:nvSpPr>
          <p:cNvPr id="35" name="Shape 33"/>
          <p:cNvSpPr/>
          <p:nvPr/>
        </p:nvSpPr>
        <p:spPr>
          <a:xfrm>
            <a:off x="3410712" y="4818888"/>
            <a:ext cx="54864" cy="54864"/>
          </a:xfrm>
          <a:prstGeom prst="rect">
            <a:avLst/>
          </a:prstGeom>
          <a:solidFill>
            <a:srgbClr val="5E2E7D"/>
          </a:solidFill>
          <a:ln/>
        </p:spPr>
      </p:sp>
      <p:sp>
        <p:nvSpPr>
          <p:cNvPr id="36" name="Text 34"/>
          <p:cNvSpPr/>
          <p:nvPr/>
        </p:nvSpPr>
        <p:spPr>
          <a:xfrm>
            <a:off x="3557016" y="4764024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energy infrastructure demand creates massive opportunity window</a:t>
            </a:r>
            <a:endParaRPr lang="en-US" sz="750" dirty="0"/>
          </a:p>
        </p:txBody>
      </p:sp>
      <p:sp>
        <p:nvSpPr>
          <p:cNvPr id="37" name="Shape 35"/>
          <p:cNvSpPr/>
          <p:nvPr/>
        </p:nvSpPr>
        <p:spPr>
          <a:xfrm>
            <a:off x="3410712" y="5568696"/>
            <a:ext cx="54864" cy="54864"/>
          </a:xfrm>
          <a:prstGeom prst="rect">
            <a:avLst/>
          </a:prstGeom>
          <a:solidFill>
            <a:srgbClr val="5E2E7D"/>
          </a:solidFill>
          <a:ln/>
        </p:spPr>
      </p:sp>
      <p:sp>
        <p:nvSpPr>
          <p:cNvPr id="38" name="Text 36"/>
          <p:cNvSpPr/>
          <p:nvPr/>
        </p:nvSpPr>
        <p:spPr>
          <a:xfrm>
            <a:off x="3557016" y="5513832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Revenue: infrastructure contracts, technology licensing, SPV equity</a:t>
            </a:r>
            <a:endParaRPr lang="en-US" sz="750" dirty="0"/>
          </a:p>
        </p:txBody>
      </p:sp>
      <p:sp>
        <p:nvSpPr>
          <p:cNvPr id="39" name="Shape 37"/>
          <p:cNvSpPr/>
          <p:nvPr/>
        </p:nvSpPr>
        <p:spPr>
          <a:xfrm>
            <a:off x="6172200" y="1481328"/>
            <a:ext cx="2788920" cy="5029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6172200" y="1481328"/>
            <a:ext cx="2788920" cy="64008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41" name="Shape 39"/>
          <p:cNvSpPr/>
          <p:nvPr/>
        </p:nvSpPr>
        <p:spPr>
          <a:xfrm>
            <a:off x="6172200" y="1545336"/>
            <a:ext cx="2788920" cy="1389888"/>
          </a:xfrm>
          <a:prstGeom prst="rect">
            <a:avLst/>
          </a:prstGeom>
          <a:solidFill>
            <a:srgbClr val="0C1A2E"/>
          </a:solidFill>
          <a:ln/>
        </p:spPr>
      </p:sp>
      <p:sp>
        <p:nvSpPr>
          <p:cNvPr id="42" name="Text 40"/>
          <p:cNvSpPr/>
          <p:nvPr/>
        </p:nvSpPr>
        <p:spPr>
          <a:xfrm>
            <a:off x="6309360" y="1627632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UDOC</a:t>
            </a:r>
            <a:endParaRPr lang="en-US" sz="2100" dirty="0"/>
          </a:p>
        </p:txBody>
      </p:sp>
      <p:sp>
        <p:nvSpPr>
          <p:cNvPr id="43" name="Text 41"/>
          <p:cNvSpPr/>
          <p:nvPr/>
        </p:nvSpPr>
        <p:spPr>
          <a:xfrm>
            <a:off x="6309360" y="2194560"/>
            <a:ext cx="2514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Digital Oversight &amp; Coordination</a:t>
            </a:r>
            <a:endParaRPr lang="en-US" sz="700" dirty="0"/>
          </a:p>
        </p:txBody>
      </p:sp>
      <p:sp>
        <p:nvSpPr>
          <p:cNvPr id="44" name="Shape 42"/>
          <p:cNvSpPr/>
          <p:nvPr/>
        </p:nvSpPr>
        <p:spPr>
          <a:xfrm>
            <a:off x="6172200" y="2935224"/>
            <a:ext cx="2788920" cy="237744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45" name="Text 43"/>
          <p:cNvSpPr/>
          <p:nvPr/>
        </p:nvSpPr>
        <p:spPr>
          <a:xfrm>
            <a:off x="6263640" y="2962656"/>
            <a:ext cx="2606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DIGITAL GOVERNANCE INFRASTRUCTURE</a:t>
            </a:r>
            <a:endParaRPr lang="en-US" sz="650" dirty="0"/>
          </a:p>
        </p:txBody>
      </p:sp>
      <p:sp>
        <p:nvSpPr>
          <p:cNvPr id="46" name="Shape 44"/>
          <p:cNvSpPr/>
          <p:nvPr/>
        </p:nvSpPr>
        <p:spPr>
          <a:xfrm>
            <a:off x="6336792" y="3319272"/>
            <a:ext cx="54864" cy="54864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47" name="Text 45"/>
          <p:cNvSpPr/>
          <p:nvPr/>
        </p:nvSpPr>
        <p:spPr>
          <a:xfrm>
            <a:off x="6483096" y="3264408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governance SaaS · R3M–R7M ACV per enterprise client</a:t>
            </a:r>
            <a:endParaRPr lang="en-US" sz="750" dirty="0"/>
          </a:p>
        </p:txBody>
      </p:sp>
      <p:sp>
        <p:nvSpPr>
          <p:cNvPr id="48" name="Shape 46"/>
          <p:cNvSpPr/>
          <p:nvPr/>
        </p:nvSpPr>
        <p:spPr>
          <a:xfrm>
            <a:off x="6336792" y="4069080"/>
            <a:ext cx="54864" cy="54864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49" name="Text 47"/>
          <p:cNvSpPr/>
          <p:nvPr/>
        </p:nvSpPr>
        <p:spPr>
          <a:xfrm>
            <a:off x="6483096" y="4014216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digital backbone · 75–85% gross margin at scale</a:t>
            </a:r>
            <a:endParaRPr lang="en-US" sz="750" dirty="0"/>
          </a:p>
        </p:txBody>
      </p:sp>
      <p:sp>
        <p:nvSpPr>
          <p:cNvPr id="50" name="Shape 48"/>
          <p:cNvSpPr/>
          <p:nvPr/>
        </p:nvSpPr>
        <p:spPr>
          <a:xfrm>
            <a:off x="6336792" y="4818888"/>
            <a:ext cx="54864" cy="54864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51" name="Text 49"/>
          <p:cNvSpPr/>
          <p:nvPr/>
        </p:nvSpPr>
        <p:spPr>
          <a:xfrm>
            <a:off x="6483096" y="4764024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Quantum-ready (NIST PQC) · Zero foreign cloud dependency</a:t>
            </a:r>
            <a:endParaRPr lang="en-US" sz="750" dirty="0"/>
          </a:p>
        </p:txBody>
      </p:sp>
      <p:sp>
        <p:nvSpPr>
          <p:cNvPr id="52" name="Shape 50"/>
          <p:cNvSpPr/>
          <p:nvPr/>
        </p:nvSpPr>
        <p:spPr>
          <a:xfrm>
            <a:off x="6336792" y="5568696"/>
            <a:ext cx="54864" cy="54864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53" name="Text 51"/>
          <p:cNvSpPr/>
          <p:nvPr/>
        </p:nvSpPr>
        <p:spPr>
          <a:xfrm>
            <a:off x="6483096" y="5513832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technical spine of the entire G.O.D.S system</a:t>
            </a:r>
            <a:endParaRPr lang="en-US" sz="750" dirty="0"/>
          </a:p>
        </p:txBody>
      </p:sp>
      <p:sp>
        <p:nvSpPr>
          <p:cNvPr id="54" name="Shape 52"/>
          <p:cNvSpPr/>
          <p:nvPr/>
        </p:nvSpPr>
        <p:spPr>
          <a:xfrm>
            <a:off x="9098280" y="1481328"/>
            <a:ext cx="2788920" cy="5029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55" name="Shape 53"/>
          <p:cNvSpPr/>
          <p:nvPr/>
        </p:nvSpPr>
        <p:spPr>
          <a:xfrm>
            <a:off x="9098280" y="1481328"/>
            <a:ext cx="2788920" cy="64008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56" name="Shape 54"/>
          <p:cNvSpPr/>
          <p:nvPr/>
        </p:nvSpPr>
        <p:spPr>
          <a:xfrm>
            <a:off x="9098280" y="1545336"/>
            <a:ext cx="2788920" cy="1389888"/>
          </a:xfrm>
          <a:prstGeom prst="rect">
            <a:avLst/>
          </a:prstGeom>
          <a:solidFill>
            <a:srgbClr val="0C1A2E"/>
          </a:solidFill>
          <a:ln/>
        </p:spPr>
      </p:sp>
      <p:sp>
        <p:nvSpPr>
          <p:cNvPr id="57" name="Text 55"/>
          <p:cNvSpPr/>
          <p:nvPr/>
        </p:nvSpPr>
        <p:spPr>
          <a:xfrm>
            <a:off x="9235440" y="1627632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M.A.D.I.B.A</a:t>
            </a:r>
            <a:endParaRPr lang="en-US" sz="2100" dirty="0"/>
          </a:p>
        </p:txBody>
      </p:sp>
      <p:sp>
        <p:nvSpPr>
          <p:cNvPr id="58" name="Text 56"/>
          <p:cNvSpPr/>
          <p:nvPr/>
        </p:nvSpPr>
        <p:spPr>
          <a:xfrm>
            <a:off x="9235440" y="2194560"/>
            <a:ext cx="2514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African Dream Is Being Achieved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9098280" y="2935224"/>
            <a:ext cx="2788920" cy="237744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60" name="Text 58"/>
          <p:cNvSpPr/>
          <p:nvPr/>
        </p:nvSpPr>
        <p:spPr>
          <a:xfrm>
            <a:off x="9189720" y="2962656"/>
            <a:ext cx="2606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spc="8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&amp; SOVEREIGN INTERFACE</a:t>
            </a:r>
            <a:endParaRPr lang="en-US" sz="650" dirty="0"/>
          </a:p>
        </p:txBody>
      </p:sp>
      <p:sp>
        <p:nvSpPr>
          <p:cNvPr id="61" name="Shape 59"/>
          <p:cNvSpPr/>
          <p:nvPr/>
        </p:nvSpPr>
        <p:spPr>
          <a:xfrm>
            <a:off x="9262872" y="3319272"/>
            <a:ext cx="54864" cy="54864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62" name="Text 60"/>
          <p:cNvSpPr/>
          <p:nvPr/>
        </p:nvSpPr>
        <p:spPr>
          <a:xfrm>
            <a:off x="9409176" y="3264408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 fund: 2% management fee + 20% carry above 8% hurdle</a:t>
            </a:r>
            <a:endParaRPr lang="en-US" sz="750" dirty="0"/>
          </a:p>
        </p:txBody>
      </p:sp>
      <p:sp>
        <p:nvSpPr>
          <p:cNvPr id="63" name="Shape 61"/>
          <p:cNvSpPr/>
          <p:nvPr/>
        </p:nvSpPr>
        <p:spPr>
          <a:xfrm>
            <a:off x="9262872" y="4069080"/>
            <a:ext cx="54864" cy="54864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64" name="Text 62"/>
          <p:cNvSpPr/>
          <p:nvPr/>
        </p:nvSpPr>
        <p:spPr>
          <a:xfrm>
            <a:off x="9409176" y="4014216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SPV structures — 51%+ government equity</a:t>
            </a:r>
            <a:endParaRPr lang="en-US" sz="750" dirty="0"/>
          </a:p>
        </p:txBody>
      </p:sp>
      <p:sp>
        <p:nvSpPr>
          <p:cNvPr id="65" name="Shape 63"/>
          <p:cNvSpPr/>
          <p:nvPr/>
        </p:nvSpPr>
        <p:spPr>
          <a:xfrm>
            <a:off x="9262872" y="4818888"/>
            <a:ext cx="54864" cy="54864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66" name="Text 64"/>
          <p:cNvSpPr/>
          <p:nvPr/>
        </p:nvSpPr>
        <p:spPr>
          <a:xfrm>
            <a:off x="9409176" y="4764024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scaling mechanism — introduced last, after credibility exists</a:t>
            </a:r>
            <a:endParaRPr lang="en-US" sz="750" dirty="0"/>
          </a:p>
        </p:txBody>
      </p:sp>
      <p:sp>
        <p:nvSpPr>
          <p:cNvPr id="67" name="Shape 65"/>
          <p:cNvSpPr/>
          <p:nvPr/>
        </p:nvSpPr>
        <p:spPr>
          <a:xfrm>
            <a:off x="9262872" y="5568696"/>
            <a:ext cx="54864" cy="54864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68" name="Text 66"/>
          <p:cNvSpPr/>
          <p:nvPr/>
        </p:nvSpPr>
        <p:spPr>
          <a:xfrm>
            <a:off x="9409176" y="5513832"/>
            <a:ext cx="2331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Revenue: fund management, advisory, sovereign interface mandates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0E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15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 —  GOOD ORDERLY DIRECTIONAL SYSTEMS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0" y="6583680"/>
            <a:ext cx="1179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CONFIDENTIAL  ·  2026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457200" y="347472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5  ·  UDOC — THE NATIONAL SECURITY ANGLE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457200" y="59436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22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Governments are panicking about one thing.</a:t>
            </a:r>
            <a:endParaRPr lang="en-US" sz="2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22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UDOC sits in exactly that gap.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457200" y="1572768"/>
            <a:ext cx="4572000" cy="1371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" y="1719072"/>
            <a:ext cx="3840480" cy="4773168"/>
          </a:xfrm>
          <a:prstGeom prst="rect">
            <a:avLst/>
          </a:prstGeom>
          <a:solidFill>
            <a:srgbClr val="152840"/>
          </a:solidFill>
          <a:ln w="12700">
            <a:solidFill>
              <a:srgbClr val="7D50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1865376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400" kern="0" dirty="0">
                <a:solidFill>
                  <a:srgbClr val="7D5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GOVERNMENT PROBLEM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640080" y="2103120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critical national systems run on: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40080" y="2450592"/>
            <a:ext cx="3456432" cy="365760"/>
          </a:xfrm>
          <a:prstGeom prst="rect">
            <a:avLst/>
          </a:prstGeom>
          <a:solidFill>
            <a:srgbClr val="0C1A2E"/>
          </a:solidFill>
          <a:ln w="12700">
            <a:solidFill>
              <a:srgbClr val="8B3A2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04672" y="248716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48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  Amazon AWS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40080" y="2907792"/>
            <a:ext cx="3456432" cy="365760"/>
          </a:xfrm>
          <a:prstGeom prst="rect">
            <a:avLst/>
          </a:prstGeom>
          <a:solidFill>
            <a:srgbClr val="0C1A2E"/>
          </a:solidFill>
          <a:ln w="12700">
            <a:solidFill>
              <a:srgbClr val="8B3A2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04672" y="294436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48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  Microsoft Azure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40080" y="3364992"/>
            <a:ext cx="3456432" cy="365760"/>
          </a:xfrm>
          <a:prstGeom prst="rect">
            <a:avLst/>
          </a:prstGeom>
          <a:solidFill>
            <a:srgbClr val="0C1A2E"/>
          </a:solidFill>
          <a:ln w="12700">
            <a:solidFill>
              <a:srgbClr val="8B3A2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04672" y="340156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48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  Google Cloud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640080" y="3858768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 data is stored in private foreign cloud systems under foreign legal frameworks — with foreign law enforcement access provisions.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640080" y="4480560"/>
            <a:ext cx="3474720" cy="1371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" y="4572000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SETHS = social program</a:t>
            </a: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TS = infrastructure company</a:t>
            </a: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MADIBA = partnership network</a:t>
            </a: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UDOC = national security infrastructure</a:t>
            </a: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National security budgets move faster.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617720" y="1719072"/>
            <a:ext cx="7178040" cy="105156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617720" y="1719072"/>
            <a:ext cx="64008" cy="1051560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23" name="Text 21"/>
          <p:cNvSpPr/>
          <p:nvPr/>
        </p:nvSpPr>
        <p:spPr>
          <a:xfrm>
            <a:off x="4773168" y="1810512"/>
            <a:ext cx="6812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Data Custody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773168" y="2121408"/>
            <a:ext cx="6812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holds master encryption keys. G.O.D.S retains zero data. All processing within client's legal jurisdiction. No foreign cloud at any tier.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4617720" y="2907792"/>
            <a:ext cx="7178040" cy="105156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617720" y="2907792"/>
            <a:ext cx="64008" cy="1051560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27" name="Text 25"/>
          <p:cNvSpPr/>
          <p:nvPr/>
        </p:nvSpPr>
        <p:spPr>
          <a:xfrm>
            <a:off x="4773168" y="2999232"/>
            <a:ext cx="6812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System Registry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773168" y="3310128"/>
            <a:ext cx="6812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AI system registered and risk-classified before deployment. Full documentation: training data, decision logic, prohibited uses, human oversight requirements.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4617720" y="4096512"/>
            <a:ext cx="7178040" cy="105156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617720" y="4096512"/>
            <a:ext cx="64008" cy="1051560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31" name="Text 29"/>
          <p:cNvSpPr/>
          <p:nvPr/>
        </p:nvSpPr>
        <p:spPr>
          <a:xfrm>
            <a:off x="4773168" y="4187952"/>
            <a:ext cx="6812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Explainability Engine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4773168" y="4498848"/>
            <a:ext cx="6812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AI decision produces a cryptographically signed, tamper-evident, human-readable record. Regulatory audit on demand in under 60 seconds.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4617720" y="5285232"/>
            <a:ext cx="7178040" cy="105156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617720" y="5285232"/>
            <a:ext cx="64008" cy="1051560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35" name="Text 33"/>
          <p:cNvSpPr/>
          <p:nvPr/>
        </p:nvSpPr>
        <p:spPr>
          <a:xfrm>
            <a:off x="4773168" y="5376672"/>
            <a:ext cx="6812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Quantum-Ready Architecture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773168" y="5687568"/>
            <a:ext cx="6812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NIST PQC-compliant from inception: CRYSTALS-Kyber, Dilithium, SPHINCS+. Clients avoid forced migration when quantum computing becomes adversarially relevant.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4617720" y="6400800"/>
            <a:ext cx="1719072" cy="292608"/>
          </a:xfrm>
          <a:prstGeom prst="rect">
            <a:avLst/>
          </a:prstGeom>
          <a:solidFill>
            <a:srgbClr val="0C1A2E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617720" y="6400800"/>
            <a:ext cx="17190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R3M–R7M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4617720" y="6556248"/>
            <a:ext cx="17190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6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ACV per enterprise</a:t>
            </a:r>
            <a:endParaRPr lang="en-US" sz="6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6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(SA)</a:t>
            </a:r>
            <a:endParaRPr lang="en-US" sz="600" dirty="0"/>
          </a:p>
        </p:txBody>
      </p:sp>
      <p:sp>
        <p:nvSpPr>
          <p:cNvPr id="40" name="Shape 38"/>
          <p:cNvSpPr/>
          <p:nvPr/>
        </p:nvSpPr>
        <p:spPr>
          <a:xfrm>
            <a:off x="6464808" y="6400800"/>
            <a:ext cx="1719072" cy="292608"/>
          </a:xfrm>
          <a:prstGeom prst="rect">
            <a:avLst/>
          </a:prstGeom>
          <a:solidFill>
            <a:srgbClr val="0C1A2E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464808" y="6400800"/>
            <a:ext cx="17190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75–85%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6464808" y="6556248"/>
            <a:ext cx="17190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6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margin</a:t>
            </a:r>
            <a:endParaRPr lang="en-US" sz="6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6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scale</a:t>
            </a:r>
            <a:endParaRPr lang="en-US" sz="600" dirty="0"/>
          </a:p>
        </p:txBody>
      </p:sp>
      <p:sp>
        <p:nvSpPr>
          <p:cNvPr id="43" name="Shape 41"/>
          <p:cNvSpPr/>
          <p:nvPr/>
        </p:nvSpPr>
        <p:spPr>
          <a:xfrm>
            <a:off x="8311896" y="6400800"/>
            <a:ext cx="1719072" cy="292608"/>
          </a:xfrm>
          <a:prstGeom prst="rect">
            <a:avLst/>
          </a:prstGeom>
          <a:solidFill>
            <a:srgbClr val="0C1A2E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311896" y="6400800"/>
            <a:ext cx="17190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$250K–$500K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8311896" y="6556248"/>
            <a:ext cx="17190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6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ACV international</a:t>
            </a:r>
            <a:endParaRPr lang="en-US" sz="6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6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</a:t>
            </a:r>
            <a:endParaRPr lang="en-US" sz="600" dirty="0"/>
          </a:p>
        </p:txBody>
      </p:sp>
      <p:sp>
        <p:nvSpPr>
          <p:cNvPr id="46" name="Shape 44"/>
          <p:cNvSpPr/>
          <p:nvPr/>
        </p:nvSpPr>
        <p:spPr>
          <a:xfrm>
            <a:off x="10158984" y="6400800"/>
            <a:ext cx="1719072" cy="292608"/>
          </a:xfrm>
          <a:prstGeom prst="rect">
            <a:avLst/>
          </a:prstGeom>
          <a:solidFill>
            <a:srgbClr val="0C1A2E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10158984" y="6400800"/>
            <a:ext cx="17190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8–12×</a:t>
            </a:r>
            <a:endParaRPr lang="en-US" sz="1200" dirty="0"/>
          </a:p>
        </p:txBody>
      </p:sp>
      <p:sp>
        <p:nvSpPr>
          <p:cNvPr id="48" name="Text 46"/>
          <p:cNvSpPr/>
          <p:nvPr/>
        </p:nvSpPr>
        <p:spPr>
          <a:xfrm>
            <a:off x="10158984" y="6556248"/>
            <a:ext cx="17190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6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</a:t>
            </a:r>
            <a:endParaRPr lang="en-US" sz="6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6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valuation multiple</a:t>
            </a:r>
            <a:endParaRPr lang="en-US" sz="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7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15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 —  GOOD ORDERLY DIRECTIONAL SYSTEMS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0" y="6583680"/>
            <a:ext cx="1179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CONFIDENTIAL  ·  2026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61520" cy="1325880"/>
          </a:xfrm>
          <a:prstGeom prst="rect">
            <a:avLst/>
          </a:prstGeom>
          <a:solidFill>
            <a:srgbClr val="060E1C"/>
          </a:solidFill>
          <a:ln/>
        </p:spPr>
      </p:sp>
      <p:sp>
        <p:nvSpPr>
          <p:cNvPr id="6" name="Shape 4"/>
          <p:cNvSpPr/>
          <p:nvPr/>
        </p:nvSpPr>
        <p:spPr>
          <a:xfrm>
            <a:off x="0" y="0"/>
            <a:ext cx="12161520" cy="4114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25603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6  ·  INSTITUTIONAL SEQUENCING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457200" y="566928"/>
            <a:ext cx="91440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system activates in layers. Not simultaneously.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365760" y="1481328"/>
            <a:ext cx="365760" cy="365760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10" name="Text 8"/>
          <p:cNvSpPr/>
          <p:nvPr/>
        </p:nvSpPr>
        <p:spPr>
          <a:xfrm>
            <a:off x="365760" y="148132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65760" y="1920240"/>
            <a:ext cx="2816352" cy="4526280"/>
          </a:xfrm>
          <a:prstGeom prst="rect">
            <a:avLst/>
          </a:prstGeom>
          <a:solidFill>
            <a:srgbClr val="FFFFFF"/>
          </a:solidFill>
          <a:ln w="12700">
            <a:solidFill>
              <a:srgbClr val="2E7D5E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65760" y="1920240"/>
            <a:ext cx="2816352" cy="54864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13" name="Text 11"/>
          <p:cNvSpPr/>
          <p:nvPr/>
        </p:nvSpPr>
        <p:spPr>
          <a:xfrm>
            <a:off x="502920" y="2011680"/>
            <a:ext cx="25420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S.E.T.H.S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502920" y="2450592"/>
            <a:ext cx="2542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2E7D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One — Human Engine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502920" y="2779776"/>
            <a:ext cx="2542032" cy="10973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502920" y="2871216"/>
            <a:ext cx="254203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2000"/>
              </a:lnSpc>
              <a:buNone/>
            </a:pPr>
            <a:r>
              <a:rPr lang="en-US" sz="8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Lowest cost. Highest social credibility. Proves workforce transformation works. Generates government trust, behavioural data, and political support.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502920" y="4462272"/>
            <a:ext cx="2542032" cy="10973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18" name="Text 16"/>
          <p:cNvSpPr/>
          <p:nvPr/>
        </p:nvSpPr>
        <p:spPr>
          <a:xfrm>
            <a:off x="502920" y="4553712"/>
            <a:ext cx="254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narrative: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502920" y="4736592"/>
            <a:ext cx="25420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i="1" dirty="0">
                <a:solidFill>
                  <a:srgbClr val="152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"This company rehabilitates people and creates jobs."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3182112" y="3566160"/>
            <a:ext cx="2011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3310128" y="1481328"/>
            <a:ext cx="365760" cy="365760"/>
          </a:xfrm>
          <a:prstGeom prst="rect">
            <a:avLst/>
          </a:prstGeom>
          <a:solidFill>
            <a:srgbClr val="5E2E7D"/>
          </a:solidFill>
          <a:ln/>
        </p:spPr>
      </p:sp>
      <p:sp>
        <p:nvSpPr>
          <p:cNvPr id="22" name="Text 20"/>
          <p:cNvSpPr/>
          <p:nvPr/>
        </p:nvSpPr>
        <p:spPr>
          <a:xfrm>
            <a:off x="3310128" y="148132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310128" y="1920240"/>
            <a:ext cx="2816352" cy="4526280"/>
          </a:xfrm>
          <a:prstGeom prst="rect">
            <a:avLst/>
          </a:prstGeom>
          <a:solidFill>
            <a:srgbClr val="FFFFFF"/>
          </a:solidFill>
          <a:ln w="12700">
            <a:solidFill>
              <a:srgbClr val="5E2E7D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310128" y="1920240"/>
            <a:ext cx="2816352" cy="54864"/>
          </a:xfrm>
          <a:prstGeom prst="rect">
            <a:avLst/>
          </a:prstGeom>
          <a:solidFill>
            <a:srgbClr val="5E2E7D"/>
          </a:solidFill>
          <a:ln/>
        </p:spPr>
      </p:sp>
      <p:sp>
        <p:nvSpPr>
          <p:cNvPr id="25" name="Text 23"/>
          <p:cNvSpPr/>
          <p:nvPr/>
        </p:nvSpPr>
        <p:spPr>
          <a:xfrm>
            <a:off x="3447288" y="2011680"/>
            <a:ext cx="25420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T.S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3447288" y="2450592"/>
            <a:ext cx="2542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5E2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Two — Economic Engine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3447288" y="2779776"/>
            <a:ext cx="2542032" cy="10973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8" name="Text 26"/>
          <p:cNvSpPr/>
          <p:nvPr/>
        </p:nvSpPr>
        <p:spPr>
          <a:xfrm>
            <a:off x="3447288" y="2871216"/>
            <a:ext cx="254203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2000"/>
              </a:lnSpc>
              <a:buNone/>
            </a:pPr>
            <a:r>
              <a:rPr lang="en-US" sz="8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certified workforce builds real things. Housing. Solar micro-grids. Agricultural infrastructure. Produces revenue, assets, and verifiable economic evidence.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3447288" y="4462272"/>
            <a:ext cx="2542032" cy="10973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30" name="Text 28"/>
          <p:cNvSpPr/>
          <p:nvPr/>
        </p:nvSpPr>
        <p:spPr>
          <a:xfrm>
            <a:off x="3447288" y="4553712"/>
            <a:ext cx="254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narrative:</a:t>
            </a:r>
            <a:endParaRPr lang="en-US" sz="700" dirty="0"/>
          </a:p>
        </p:txBody>
      </p:sp>
      <p:sp>
        <p:nvSpPr>
          <p:cNvPr id="31" name="Text 29"/>
          <p:cNvSpPr/>
          <p:nvPr/>
        </p:nvSpPr>
        <p:spPr>
          <a:xfrm>
            <a:off x="3447288" y="4736592"/>
            <a:ext cx="25420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i="1" dirty="0">
                <a:solidFill>
                  <a:srgbClr val="152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"This company builds workforce and infrastructure."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6126480" y="3566160"/>
            <a:ext cx="2011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6254496" y="1481328"/>
            <a:ext cx="365760" cy="365760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34" name="Text 32"/>
          <p:cNvSpPr/>
          <p:nvPr/>
        </p:nvSpPr>
        <p:spPr>
          <a:xfrm>
            <a:off x="6254496" y="148132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6254496" y="1920240"/>
            <a:ext cx="2816352" cy="4526280"/>
          </a:xfrm>
          <a:prstGeom prst="rect">
            <a:avLst/>
          </a:prstGeom>
          <a:solidFill>
            <a:srgbClr val="FFFFFF"/>
          </a:solidFill>
          <a:ln w="12700">
            <a:solidFill>
              <a:srgbClr val="7D502E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6254496" y="1920240"/>
            <a:ext cx="2816352" cy="54864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37" name="Text 35"/>
          <p:cNvSpPr/>
          <p:nvPr/>
        </p:nvSpPr>
        <p:spPr>
          <a:xfrm>
            <a:off x="6391656" y="2011680"/>
            <a:ext cx="25420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UDOC</a:t>
            </a:r>
            <a:endParaRPr lang="en-US" sz="1800" dirty="0"/>
          </a:p>
        </p:txBody>
      </p:sp>
      <p:sp>
        <p:nvSpPr>
          <p:cNvPr id="38" name="Text 36"/>
          <p:cNvSpPr/>
          <p:nvPr/>
        </p:nvSpPr>
        <p:spPr>
          <a:xfrm>
            <a:off x="6391656" y="2450592"/>
            <a:ext cx="2542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7D5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Three — Governance Layer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6391656" y="2779776"/>
            <a:ext cx="2542032" cy="10973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0" name="Text 38"/>
          <p:cNvSpPr/>
          <p:nvPr/>
        </p:nvSpPr>
        <p:spPr>
          <a:xfrm>
            <a:off x="6391656" y="2871216"/>
            <a:ext cx="254203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2000"/>
              </a:lnSpc>
              <a:buNone/>
            </a:pPr>
            <a:r>
              <a:rPr lang="en-US" sz="8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operations exist. UDOC tracks performance, AI governance, and compliance. Looks like operational infrastructure — not control infrastructure. Governments accept it.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6391656" y="4462272"/>
            <a:ext cx="2542032" cy="10973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42" name="Text 40"/>
          <p:cNvSpPr/>
          <p:nvPr/>
        </p:nvSpPr>
        <p:spPr>
          <a:xfrm>
            <a:off x="6391656" y="4553712"/>
            <a:ext cx="254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narrative:</a:t>
            </a:r>
            <a:endParaRPr lang="en-US" sz="700" dirty="0"/>
          </a:p>
        </p:txBody>
      </p:sp>
      <p:sp>
        <p:nvSpPr>
          <p:cNvPr id="43" name="Text 41"/>
          <p:cNvSpPr/>
          <p:nvPr/>
        </p:nvSpPr>
        <p:spPr>
          <a:xfrm>
            <a:off x="6391656" y="4736592"/>
            <a:ext cx="25420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i="1" dirty="0">
                <a:solidFill>
                  <a:srgbClr val="152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"This company builds technology governance systems."</a:t>
            </a:r>
            <a:endParaRPr lang="en-US" sz="850" dirty="0"/>
          </a:p>
        </p:txBody>
      </p:sp>
      <p:sp>
        <p:nvSpPr>
          <p:cNvPr id="44" name="Text 42"/>
          <p:cNvSpPr/>
          <p:nvPr/>
        </p:nvSpPr>
        <p:spPr>
          <a:xfrm>
            <a:off x="9070848" y="3566160"/>
            <a:ext cx="2011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45" name="Shape 43"/>
          <p:cNvSpPr/>
          <p:nvPr/>
        </p:nvSpPr>
        <p:spPr>
          <a:xfrm>
            <a:off x="9198864" y="1481328"/>
            <a:ext cx="365760" cy="365760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46" name="Text 44"/>
          <p:cNvSpPr/>
          <p:nvPr/>
        </p:nvSpPr>
        <p:spPr>
          <a:xfrm>
            <a:off x="9198864" y="148132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9198864" y="1920240"/>
            <a:ext cx="2816352" cy="4526280"/>
          </a:xfrm>
          <a:prstGeom prst="rect">
            <a:avLst/>
          </a:prstGeom>
          <a:solidFill>
            <a:srgbClr val="FFFFFF"/>
          </a:solidFill>
          <a:ln w="12700">
            <a:solidFill>
              <a:srgbClr val="2E5E7D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5000"/>
              </a:srgbClr>
            </a:outerShdw>
          </a:effectLst>
        </p:spPr>
      </p:sp>
      <p:sp>
        <p:nvSpPr>
          <p:cNvPr id="48" name="Shape 46"/>
          <p:cNvSpPr/>
          <p:nvPr/>
        </p:nvSpPr>
        <p:spPr>
          <a:xfrm>
            <a:off x="9198864" y="1920240"/>
            <a:ext cx="2816352" cy="54864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49" name="Text 47"/>
          <p:cNvSpPr/>
          <p:nvPr/>
        </p:nvSpPr>
        <p:spPr>
          <a:xfrm>
            <a:off x="9336024" y="2011680"/>
            <a:ext cx="25420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M.A.D.I.B.A</a:t>
            </a:r>
            <a:endParaRPr lang="en-US" sz="1800" dirty="0"/>
          </a:p>
        </p:txBody>
      </p:sp>
      <p:sp>
        <p:nvSpPr>
          <p:cNvPr id="50" name="Text 48"/>
          <p:cNvSpPr/>
          <p:nvPr/>
        </p:nvSpPr>
        <p:spPr>
          <a:xfrm>
            <a:off x="9336024" y="2450592"/>
            <a:ext cx="2542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2E5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Four — Strategic Expansion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9336024" y="2779776"/>
            <a:ext cx="2542032" cy="10973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2" name="Text 50"/>
          <p:cNvSpPr/>
          <p:nvPr/>
        </p:nvSpPr>
        <p:spPr>
          <a:xfrm>
            <a:off x="9336024" y="2871216"/>
            <a:ext cx="254203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2000"/>
              </a:lnSpc>
              <a:buNone/>
            </a:pPr>
            <a:r>
              <a:rPr lang="en-US" sz="8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Credibility established. Capital structures, sovereign partnerships, and international mandates are now credible evidence — not theoretical architecture.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9336024" y="4462272"/>
            <a:ext cx="2542032" cy="10973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54" name="Text 52"/>
          <p:cNvSpPr/>
          <p:nvPr/>
        </p:nvSpPr>
        <p:spPr>
          <a:xfrm>
            <a:off x="9336024" y="4553712"/>
            <a:ext cx="254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narrative:</a:t>
            </a:r>
            <a:endParaRPr lang="en-US" sz="700" dirty="0"/>
          </a:p>
        </p:txBody>
      </p:sp>
      <p:sp>
        <p:nvSpPr>
          <p:cNvPr id="55" name="Text 53"/>
          <p:cNvSpPr/>
          <p:nvPr/>
        </p:nvSpPr>
        <p:spPr>
          <a:xfrm>
            <a:off x="9336024" y="4736592"/>
            <a:ext cx="25420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i="1" dirty="0">
                <a:solidFill>
                  <a:srgbClr val="152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"This company is a global systems company."</a:t>
            </a:r>
            <a:endParaRPr lang="en-US" sz="850" dirty="0"/>
          </a:p>
        </p:txBody>
      </p:sp>
      <p:sp>
        <p:nvSpPr>
          <p:cNvPr id="56" name="Text 54"/>
          <p:cNvSpPr/>
          <p:nvPr/>
        </p:nvSpPr>
        <p:spPr>
          <a:xfrm>
            <a:off x="365760" y="6492240"/>
            <a:ext cx="11430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0C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order is wrong: "This is an attempt to build a centralised global control system."   If correct: "This company builds workforce and infrastructure solutions."   Same architecture. Profoundly different political reception.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0E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15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 —  GOOD ORDERLY DIRECTIONAL SYSTEMS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0" y="6583680"/>
            <a:ext cx="1179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CONFIDENTIAL  ·  2026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457200" y="34747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7  ·  THE PROOF-OF-CONCEPT MARKET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457200" y="59436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22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South Africa is not chosen because it is easy.</a:t>
            </a:r>
            <a:endParaRPr lang="en-US" sz="2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22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It is chosen because it is strategically ideal.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457200" y="1572768"/>
            <a:ext cx="4572000" cy="1371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" y="1719072"/>
            <a:ext cx="5349240" cy="105156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1719072"/>
            <a:ext cx="365760" cy="10515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" y="2066544"/>
            <a:ext cx="365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932688" y="181051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Full-System Economy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932688" y="210312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Mining · Finance · Manufacturing · Agri · Logistics · Telecoms · Tech. All present. A system touching all domains can operate across a complete economic landscape.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457200" y="2907792"/>
            <a:ext cx="5349240" cy="105156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57200" y="2907792"/>
            <a:ext cx="365760" cy="10515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" y="3255264"/>
            <a:ext cx="365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932688" y="299923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Extreme Stress-Test Conditions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932688" y="329184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youth unemployment. Governance pressure. Infrastructure gaps. If the system delivers measurable results here, the replication case for every comparable emerging market is already made.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457200" y="4096512"/>
            <a:ext cx="5349240" cy="105156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57200" y="4096512"/>
            <a:ext cx="365760" cy="10515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457200" y="4443984"/>
            <a:ext cx="365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932688" y="4187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Sophisticated Financial Infrastructure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932688" y="448056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banks. Capital markets. Institutional investors. PFMA frameworks. Infrastructure SPVs and governance oversight can be structured without inventing the legal system.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57200" y="5285232"/>
            <a:ext cx="5349240" cy="105156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57200" y="5285232"/>
            <a:ext cx="365760" cy="10515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6" name="Text 24"/>
          <p:cNvSpPr/>
          <p:nvPr/>
        </p:nvSpPr>
        <p:spPr>
          <a:xfrm>
            <a:off x="457200" y="5632704"/>
            <a:ext cx="365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932688" y="537667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SADC Regional Gateway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932688" y="566928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serves as Africa HQ for most multinationals. Proof-of-concept here provides the gateway to 14 SADC nations, East African growth economies, and West African resource corridors.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6080760" y="1719072"/>
            <a:ext cx="5715000" cy="141732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080760" y="1719072"/>
            <a:ext cx="365760" cy="14173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Text 29"/>
          <p:cNvSpPr/>
          <p:nvPr/>
        </p:nvSpPr>
        <p:spPr>
          <a:xfrm>
            <a:off x="6080760" y="2249424"/>
            <a:ext cx="365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556248" y="182880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Demographic Pressure Window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6556248" y="2139696"/>
            <a:ext cx="5029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young population with insufficient employment infrastructure. S.E.T.H.S is not merely relevant — it is structurally urgent.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6080760" y="3291840"/>
            <a:ext cx="5715000" cy="141732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080760" y="3291840"/>
            <a:ext cx="365760" cy="14173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6080760" y="3822192"/>
            <a:ext cx="365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6556248" y="3401568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&amp; Constitutional Framework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6556248" y="3712464"/>
            <a:ext cx="5029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Established corporate law, constitutional protections, independent judiciary. Large institutional projects require predictable legal environments.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6080760" y="4864608"/>
            <a:ext cx="5715000" cy="141732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080760" y="4864608"/>
            <a:ext cx="365760" cy="14173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1" name="Text 39"/>
          <p:cNvSpPr/>
          <p:nvPr/>
        </p:nvSpPr>
        <p:spPr>
          <a:xfrm>
            <a:off x="6080760" y="5394960"/>
            <a:ext cx="365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6556248" y="4974336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Visibility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6556248" y="5285232"/>
            <a:ext cx="5029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sits between developed/developing, Western/BRICS, African continental leadership. Successful programmes attract international attention faster than any isolated market.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457200" y="6446520"/>
            <a:ext cx="11338560" cy="1371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5" name="Text 43"/>
          <p:cNvSpPr/>
          <p:nvPr/>
        </p:nvSpPr>
        <p:spPr>
          <a:xfrm>
            <a:off x="457200" y="649224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"If it works here, the argument for every comparable emerging market is already made."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G.O.D.S Institutional Deck V2 — 2026</dc:title>
  <dc:subject>PptxGenJS Presentation</dc:subject>
  <dc:creator>PptxGenJS</dc:creator>
  <cp:lastModifiedBy>PptxGenJS</cp:lastModifiedBy>
  <cp:revision>1</cp:revision>
  <dcterms:created xsi:type="dcterms:W3CDTF">2026-03-10T07:56:56Z</dcterms:created>
  <dcterms:modified xsi:type="dcterms:W3CDTF">2026-03-10T07:56:56Z</dcterms:modified>
</cp:coreProperties>
</file>