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20A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61520" cy="59436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22960" y="914400"/>
            <a:ext cx="10515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UDOC</a:t>
            </a:r>
            <a:endParaRPr lang="en-US" sz="10000" dirty="0"/>
          </a:p>
        </p:txBody>
      </p:sp>
      <p:sp>
        <p:nvSpPr>
          <p:cNvPr id="5" name="Text 3"/>
          <p:cNvSpPr/>
          <p:nvPr/>
        </p:nvSpPr>
        <p:spPr>
          <a:xfrm>
            <a:off x="822960" y="224028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spc="4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SOVEREIGN AI GOVERNANCE INFRASTRUCTURE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22960" y="2971800"/>
            <a:ext cx="7772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World's First Hardware-Enforced, Non-Bypassable</a:t>
            </a:r>
            <a:endParaRPr lang="en-US" sz="1550" dirty="0"/>
          </a:p>
          <a:p>
            <a:pPr algn="l" indent="0" marL="0">
              <a:buNone/>
            </a:pPr>
            <a:r>
              <a:rPr lang="en-US" sz="15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Platform — Built for Sovereign Nations</a:t>
            </a:r>
            <a:endParaRPr lang="en-US" sz="1550" dirty="0"/>
          </a:p>
        </p:txBody>
      </p:sp>
      <p:sp>
        <p:nvSpPr>
          <p:cNvPr id="7" name="Shape 5"/>
          <p:cNvSpPr/>
          <p:nvPr/>
        </p:nvSpPr>
        <p:spPr>
          <a:xfrm>
            <a:off x="822960" y="3977640"/>
            <a:ext cx="5029200" cy="384048"/>
          </a:xfrm>
          <a:prstGeom prst="rect">
            <a:avLst/>
          </a:prstGeom>
          <a:solidFill>
            <a:srgbClr val="0A1E3D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3977640"/>
            <a:ext cx="50292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v9.3  ·  22 Patent Claims Filed  ·  ZA-UDOC-001 through ZA-UDOC-005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822960" y="4617720"/>
            <a:ext cx="1069848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4617720"/>
            <a:ext cx="106984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2697480" y="4617720"/>
            <a:ext cx="982980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697480" y="4617720"/>
            <a:ext cx="9829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Corporate</a:t>
            </a:r>
            <a:endParaRPr lang="en-US" sz="850" dirty="0"/>
          </a:p>
        </p:txBody>
      </p:sp>
      <p:sp>
        <p:nvSpPr>
          <p:cNvPr id="13" name="Shape 11"/>
          <p:cNvSpPr/>
          <p:nvPr/>
        </p:nvSpPr>
        <p:spPr>
          <a:xfrm>
            <a:off x="4572000" y="4617720"/>
            <a:ext cx="1069848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572000" y="4617720"/>
            <a:ext cx="106984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Government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6446520" y="4617720"/>
            <a:ext cx="2199132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46520" y="4617720"/>
            <a:ext cx="219913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Infrastructure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8321040" y="4617720"/>
            <a:ext cx="635508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321040" y="4617720"/>
            <a:ext cx="6355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822960" y="5074920"/>
            <a:ext cx="896112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22960" y="5074920"/>
            <a:ext cx="896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E8C4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NAIFP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2633472" y="5074920"/>
            <a:ext cx="982980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2633472" y="5074920"/>
            <a:ext cx="9829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E8C4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4443984" y="5074920"/>
            <a:ext cx="635508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4443984" y="5074920"/>
            <a:ext cx="635508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E8C4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POPIA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6254496" y="5074920"/>
            <a:ext cx="982980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254496" y="5074920"/>
            <a:ext cx="9829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E8C4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 42001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8065008" y="5074920"/>
            <a:ext cx="1417320" cy="237744"/>
          </a:xfrm>
          <a:prstGeom prst="roundRect">
            <a:avLst>
              <a:gd name="adj" fmla="val 15385"/>
            </a:avLst>
          </a:prstGeom>
          <a:solidFill>
            <a:srgbClr val="091524"/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8065008" y="5074920"/>
            <a:ext cx="14173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E8C4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 AI Strategy</a:t>
            </a: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822960" y="6217920"/>
            <a:ext cx="10972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Holdings (Pty) Ltd  ·  Inventor: Sshin J. Singh  ·  All rights reserved  ·  Patent pending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8961120" y="914400"/>
            <a:ext cx="2926080" cy="2926080"/>
          </a:xfrm>
          <a:prstGeom prst="ellipse">
            <a:avLst/>
          </a:prstGeom>
          <a:solidFill>
            <a:srgbClr val="C9A227">
              <a:alpha val="10000"/>
            </a:srgbClr>
          </a:solidFill>
          <a:ln w="19050">
            <a:solidFill>
              <a:srgbClr val="C9A227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9418320" y="1371600"/>
            <a:ext cx="2011680" cy="2011680"/>
          </a:xfrm>
          <a:prstGeom prst="ellipse">
            <a:avLst/>
          </a:prstGeom>
          <a:solidFill>
            <a:srgbClr val="C9A227">
              <a:alpha val="20000"/>
            </a:srgbClr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9601200" y="1783080"/>
            <a:ext cx="164592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C9A227"/>
                </a:solidFill>
              </a:rPr>
              <a:t>◈</a:t>
            </a:r>
            <a:endParaRPr lang="en-US" sz="5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Cloud Deployment &amp; Sovereign Infrastructure Configurations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deployment embodiments — from enterprise cloud to air-gapped national defense nodes — Embodiments 22-24, 29, 33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3749040" cy="228600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143000"/>
            <a:ext cx="50292" cy="228600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2527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☁  ZA CLOUD SOVEREIGN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21792" y="1618488"/>
            <a:ext cx="3547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Embodiment 22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621792" y="1892808"/>
            <a:ext cx="3547872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Hosted within ZA-domiciled cloud infrastructure. G_SOV_VERIFY enforces BGP route sovereignty. All data stays within SA AS paths. POPIA s.72 compliant. Supports major cloud providers with ZA regions: AWS af-south-1, Azure South Africa North, Google Cloud africa-south1.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4389120" y="1143000"/>
            <a:ext cx="3749040" cy="228600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389120" y="1143000"/>
            <a:ext cx="50292" cy="228600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507992" y="12527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🕸  FEDERATED MESH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507992" y="1618488"/>
            <a:ext cx="3547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Emb. 23 · ZA-UDOC-005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4507992" y="1892808"/>
            <a:ext cx="3547872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Multi-jurisdiction sovereign governance mesh across AU, BRICS, NATO treaty partners. ZK-1/ZK-2/ZK-3 proofs enforce compliance with treaty logic. Enables regional AI governance without surrendering national sovereignty.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8275320" y="1143000"/>
            <a:ext cx="3749040" cy="2286000"/>
          </a:xfrm>
          <a:prstGeom prst="rect">
            <a:avLst/>
          </a:prstGeom>
          <a:solidFill>
            <a:srgbClr val="091524"/>
          </a:solidFill>
          <a:ln w="15240">
            <a:solidFill>
              <a:srgbClr val="FF3B5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8275320" y="1143000"/>
            <a:ext cx="50292" cy="2286000"/>
          </a:xfrm>
          <a:prstGeom prst="rect">
            <a:avLst/>
          </a:prstGeom>
          <a:solidFill>
            <a:srgbClr val="FF3B55"/>
          </a:solidFill>
          <a:ln w="12700">
            <a:solidFill>
              <a:srgbClr val="FF3B55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394192" y="12527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🔒  AIR-GAPPED DEFENCE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8394192" y="1618488"/>
            <a:ext cx="3547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Emb. 24 · ZA-UDOC-004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394192" y="1892808"/>
            <a:ext cx="3547872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Fully offline sovereign node. Local G_SOV_VERIFY without internet dependency. G_SYNC via authenticated port only. Designed for SANDF, SSA, NIA, and other classified national security AI applications.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502920" y="3657600"/>
            <a:ext cx="3749040" cy="228600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502920" y="3657600"/>
            <a:ext cx="50292" cy="228600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21792" y="37673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⚡  HPC HYBRID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21792" y="4133088"/>
            <a:ext cx="3547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Embodiment 29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621792" y="4407408"/>
            <a:ext cx="3547872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QPU/QPUB reservation with VQC pre-processing. Zero Trust boundary enforced at quantum-classical interface. cnQ-OS VQCS Grover search. Quantum-classical hybrid governance for future-proof AI infrastructure.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4389120" y="3657600"/>
            <a:ext cx="3749040" cy="2286000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4389120" y="3657600"/>
            <a:ext cx="50292" cy="228600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507992" y="37673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📡  EDGE SOVEREIGN NODE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507992" y="4133088"/>
            <a:ext cx="354787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Embodiment 33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4507992" y="4407408"/>
            <a:ext cx="3547872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Lightweight UDOC enforcement at edge locations — municipal AI, rural health AI, smart city infrastructure. Full governance stack in containerised form. FPGA enforcement layer via FPGA SoC (Zynq/Versal).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502920" y="6309360"/>
            <a:ext cx="1115568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00B4C6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94360" y="6318504"/>
            <a:ext cx="10972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configurations enforce: SA NAIFP · POPIA s.72 · EU AI Act · ISO/IEC 42001 · AU AI Strategy 2024 · WIPO PCT alignment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Regulatory Alignment — Full Multi-Framework Compliance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UDOC is designed ground-up to satisfy every major AI regulatory framework — simultaneously, in hardware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143000"/>
            <a:ext cx="5669280" cy="169164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143000"/>
            <a:ext cx="50292" cy="169164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21792" y="1234440"/>
            <a:ext cx="1097280" cy="32004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21792" y="12344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SA NAIFP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801368" y="1252728"/>
            <a:ext cx="4251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National AI Policy Framework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801368" y="1527048"/>
            <a:ext cx="4251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Aug 2024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621792" y="1801368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6 pillars enforced: Fairness (DI/SPD), Transparency (EVA logs), Privacy (POPIA), Safety (G_HALT), Accountability (StayChain™), Oversight (HITL 48h). Draft AI Policy 2026/27 readiness built in.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6355080" y="1143000"/>
            <a:ext cx="5669280" cy="169164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355080" y="1143000"/>
            <a:ext cx="50292" cy="169164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473952" y="1234440"/>
            <a:ext cx="1097280" cy="32004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73952" y="12344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POPIA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7653528" y="1252728"/>
            <a:ext cx="4251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Protection of Personal Information Act 4/2013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653528" y="1527048"/>
            <a:ext cx="4251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Active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6473952" y="1801368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s.22 processing basis logging · s.72 cross-border sovereignty enforcement · Data minimisation · 72h breach notification · Information Officer regime · Data subject rights portal.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502920" y="2971800"/>
            <a:ext cx="5669280" cy="1691640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502920" y="2971800"/>
            <a:ext cx="50292" cy="169164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621792" y="3063240"/>
            <a:ext cx="1097280" cy="32004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21792" y="30632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EU AI Act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1801368" y="3081528"/>
            <a:ext cx="4251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Regulation 2024/1689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1801368" y="3355848"/>
            <a:ext cx="4251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Aug 2026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621792" y="3630168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UNACCEPTABLE → permanent block. HIGH risk → Art.6 conformity + Annex III classification. Art.50 transparency: every AI interaction discloses AI involvement. Full technical documentation.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6355080" y="2971800"/>
            <a:ext cx="5669280" cy="169164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6355080" y="2971800"/>
            <a:ext cx="50292" cy="169164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6473952" y="3063240"/>
            <a:ext cx="1097280" cy="32004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473952" y="30632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ISO/IEC 42001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7653528" y="3081528"/>
            <a:ext cx="4251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AI Management System Standard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7653528" y="3355848"/>
            <a:ext cx="4251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2023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473952" y="3630168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lifecycle documentation · Risk management · Impact assessment · Operational controls · Performance monitoring · Continuous improvement plan · Certification pathway supported.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502920" y="4800600"/>
            <a:ext cx="5669280" cy="1691640"/>
          </a:xfrm>
          <a:prstGeom prst="rect">
            <a:avLst/>
          </a:prstGeom>
          <a:solidFill>
            <a:srgbClr val="091524"/>
          </a:solidFill>
          <a:ln w="15240">
            <a:solidFill>
              <a:srgbClr val="00C87A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502920" y="4800600"/>
            <a:ext cx="50292" cy="1691640"/>
          </a:xfrm>
          <a:prstGeom prst="rect">
            <a:avLst/>
          </a:prstGeom>
          <a:solidFill>
            <a:srgbClr val="00C87A"/>
          </a:solidFill>
          <a:ln w="12700">
            <a:solidFill>
              <a:srgbClr val="00C87A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621792" y="4892040"/>
            <a:ext cx="1097280" cy="320040"/>
          </a:xfrm>
          <a:prstGeom prst="rect">
            <a:avLst/>
          </a:prstGeom>
          <a:solidFill>
            <a:srgbClr val="00C87A"/>
          </a:solidFill>
          <a:ln w="12700">
            <a:solidFill>
              <a:srgbClr val="00C87A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21792" y="48920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AU AI Strategy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1801368" y="4910328"/>
            <a:ext cx="4251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African Union Continental Strategy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1801368" y="5184648"/>
            <a:ext cx="4251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2024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621792" y="5458968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Supports AU sovereignty principles. Federated governance mesh (Embodiment 23) enables multi-state AI governance without surrendering national data sovereignty to foreign jurisdiction.</a:t>
            </a:r>
            <a:endParaRPr lang="en-US" sz="950" dirty="0"/>
          </a:p>
        </p:txBody>
      </p:sp>
      <p:sp>
        <p:nvSpPr>
          <p:cNvPr id="40" name="Shape 38"/>
          <p:cNvSpPr/>
          <p:nvPr/>
        </p:nvSpPr>
        <p:spPr>
          <a:xfrm>
            <a:off x="6355080" y="4800600"/>
            <a:ext cx="5669280" cy="1691640"/>
          </a:xfrm>
          <a:prstGeom prst="rect">
            <a:avLst/>
          </a:prstGeom>
          <a:solidFill>
            <a:srgbClr val="091524"/>
          </a:solidFill>
          <a:ln w="15240">
            <a:solidFill>
              <a:srgbClr val="FFB020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41" name="Shape 39"/>
          <p:cNvSpPr/>
          <p:nvPr/>
        </p:nvSpPr>
        <p:spPr>
          <a:xfrm>
            <a:off x="6355080" y="4800600"/>
            <a:ext cx="50292" cy="1691640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6473952" y="4892040"/>
            <a:ext cx="1097280" cy="320040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473952" y="4892040"/>
            <a:ext cx="1097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UNESCO AI Ethics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7653528" y="4910328"/>
            <a:ext cx="42519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Recommendation on the Ethics of AI</a:t>
            </a:r>
            <a:endParaRPr lang="en-US" sz="1000" dirty="0"/>
          </a:p>
        </p:txBody>
      </p:sp>
      <p:sp>
        <p:nvSpPr>
          <p:cNvPr id="45" name="Text 43"/>
          <p:cNvSpPr/>
          <p:nvPr/>
        </p:nvSpPr>
        <p:spPr>
          <a:xfrm>
            <a:off x="7653528" y="5184648"/>
            <a:ext cx="4251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2021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6473952" y="5458968"/>
            <a:ext cx="5486400" cy="9692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Ethical AI principles embedded in EVA engine: proportionality, non-discrimination, fairness, transparency, accountability. CMAG ECS score directly implements UNESCO cooperation framework.</a:t>
            </a:r>
            <a:endParaRPr lang="en-US" sz="9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Competitive Differentiation — Why UDOC Has No Equivalent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existing platform provides hardware-enforced, sovereign, multi-regulatory AI governance — UDOC is in a category of one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274320" y="1078992"/>
            <a:ext cx="3017520" cy="329184"/>
          </a:xfrm>
          <a:prstGeom prst="rect">
            <a:avLst/>
          </a:prstGeom>
          <a:solidFill>
            <a:srgbClr val="0A1E3D"/>
          </a:solidFill>
          <a:ln w="7620">
            <a:solidFill>
              <a:srgbClr val="16284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74320" y="1078992"/>
            <a:ext cx="30175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Feature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3337560" y="1078992"/>
            <a:ext cx="1828800" cy="329184"/>
          </a:xfrm>
          <a:prstGeom prst="rect">
            <a:avLst/>
          </a:prstGeom>
          <a:solidFill>
            <a:srgbClr val="C9A227"/>
          </a:solidFill>
          <a:ln w="7620">
            <a:solidFill>
              <a:srgbClr val="16284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337560" y="1078992"/>
            <a:ext cx="18288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UDOC v9.3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5166360" y="1078992"/>
            <a:ext cx="1783080" cy="329184"/>
          </a:xfrm>
          <a:prstGeom prst="rect">
            <a:avLst/>
          </a:prstGeom>
          <a:solidFill>
            <a:srgbClr val="0A1E3D"/>
          </a:solidFill>
          <a:ln w="7620">
            <a:solidFill>
              <a:srgbClr val="16284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166360" y="1078992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AWS AI Services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6995160" y="1078992"/>
            <a:ext cx="2103120" cy="329184"/>
          </a:xfrm>
          <a:prstGeom prst="rect">
            <a:avLst/>
          </a:prstGeom>
          <a:solidFill>
            <a:srgbClr val="0A1E3D"/>
          </a:solidFill>
          <a:ln w="7620">
            <a:solidFill>
              <a:srgbClr val="16284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995160" y="1078992"/>
            <a:ext cx="2103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Microsoft Responsible AI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9144000" y="1078992"/>
            <a:ext cx="1783080" cy="329184"/>
          </a:xfrm>
          <a:prstGeom prst="rect">
            <a:avLst/>
          </a:prstGeom>
          <a:solidFill>
            <a:srgbClr val="0A1E3D"/>
          </a:solidFill>
          <a:ln w="7620">
            <a:solidFill>
              <a:srgbClr val="16284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144000" y="1078992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IBM OpenScale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10945368" y="1078992"/>
            <a:ext cx="1600200" cy="329184"/>
          </a:xfrm>
          <a:prstGeom prst="rect">
            <a:avLst/>
          </a:prstGeom>
          <a:solidFill>
            <a:srgbClr val="0A1E3D"/>
          </a:solidFill>
          <a:ln w="7620">
            <a:solidFill>
              <a:srgbClr val="16284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945368" y="1078992"/>
            <a:ext cx="16002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SAP AI Core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274320" y="1435608"/>
            <a:ext cx="30175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274320" y="1499616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Hardware-level KILL switch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3337560" y="1435608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337560" y="149961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G_HALT &lt;10ns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5166360" y="1435608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166360" y="149961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6995160" y="1435608"/>
            <a:ext cx="21031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995160" y="1499616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9144000" y="1435608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144000" y="149961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10945368" y="1435608"/>
            <a:ext cx="160020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0945368" y="1499616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274320" y="1856232"/>
            <a:ext cx="30175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274320" y="1920240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Non-bypassable enforcement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3337560" y="1856232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337560" y="192024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FPGA lattice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5166360" y="1856232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166360" y="192024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6995160" y="1856232"/>
            <a:ext cx="21031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995160" y="1920240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37" name="Shape 35"/>
          <p:cNvSpPr/>
          <p:nvPr/>
        </p:nvSpPr>
        <p:spPr>
          <a:xfrm>
            <a:off x="9144000" y="1856232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9144000" y="192024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10945368" y="1856232"/>
            <a:ext cx="160020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10945368" y="1920240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274320" y="2276856"/>
            <a:ext cx="30175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274320" y="2340864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6D EVA risk scoring</a:t>
            </a:r>
            <a:endParaRPr lang="en-US" sz="900" dirty="0"/>
          </a:p>
        </p:txBody>
      </p:sp>
      <p:sp>
        <p:nvSpPr>
          <p:cNvPr id="43" name="Shape 41"/>
          <p:cNvSpPr/>
          <p:nvPr/>
        </p:nvSpPr>
        <p:spPr>
          <a:xfrm>
            <a:off x="3337560" y="2276856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3337560" y="2340864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Real-time</a:t>
            </a:r>
            <a:endParaRPr lang="en-US" sz="850" dirty="0"/>
          </a:p>
        </p:txBody>
      </p:sp>
      <p:sp>
        <p:nvSpPr>
          <p:cNvPr id="45" name="Shape 43"/>
          <p:cNvSpPr/>
          <p:nvPr/>
        </p:nvSpPr>
        <p:spPr>
          <a:xfrm>
            <a:off x="5166360" y="2276856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5166360" y="23408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</a:t>
            </a:r>
            <a:endParaRPr lang="en-US" sz="850" dirty="0"/>
          </a:p>
        </p:txBody>
      </p:sp>
      <p:sp>
        <p:nvSpPr>
          <p:cNvPr id="47" name="Shape 45"/>
          <p:cNvSpPr/>
          <p:nvPr/>
        </p:nvSpPr>
        <p:spPr>
          <a:xfrm>
            <a:off x="6995160" y="2276856"/>
            <a:ext cx="21031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6995160" y="2340864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</a:t>
            </a:r>
            <a:endParaRPr lang="en-US" sz="850" dirty="0"/>
          </a:p>
        </p:txBody>
      </p:sp>
      <p:sp>
        <p:nvSpPr>
          <p:cNvPr id="49" name="Shape 47"/>
          <p:cNvSpPr/>
          <p:nvPr/>
        </p:nvSpPr>
        <p:spPr>
          <a:xfrm>
            <a:off x="9144000" y="2276856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9144000" y="23408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51" name="Shape 49"/>
          <p:cNvSpPr/>
          <p:nvPr/>
        </p:nvSpPr>
        <p:spPr>
          <a:xfrm>
            <a:off x="10945368" y="2276856"/>
            <a:ext cx="160020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10945368" y="2340864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274320" y="2697480"/>
            <a:ext cx="30175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274320" y="2761488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Blockchain audit (PQC signed)</a:t>
            </a:r>
            <a:endParaRPr lang="en-US" sz="900" dirty="0"/>
          </a:p>
        </p:txBody>
      </p:sp>
      <p:sp>
        <p:nvSpPr>
          <p:cNvPr id="55" name="Shape 53"/>
          <p:cNvSpPr/>
          <p:nvPr/>
        </p:nvSpPr>
        <p:spPr>
          <a:xfrm>
            <a:off x="3337560" y="2697480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3337560" y="276148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StayChain™</a:t>
            </a:r>
            <a:endParaRPr lang="en-US" sz="850" dirty="0"/>
          </a:p>
        </p:txBody>
      </p:sp>
      <p:sp>
        <p:nvSpPr>
          <p:cNvPr id="57" name="Shape 55"/>
          <p:cNvSpPr/>
          <p:nvPr/>
        </p:nvSpPr>
        <p:spPr>
          <a:xfrm>
            <a:off x="5166360" y="2697480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5166360" y="2761488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59" name="Shape 57"/>
          <p:cNvSpPr/>
          <p:nvPr/>
        </p:nvSpPr>
        <p:spPr>
          <a:xfrm>
            <a:off x="6995160" y="2697480"/>
            <a:ext cx="21031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60" name="Text 58"/>
          <p:cNvSpPr/>
          <p:nvPr/>
        </p:nvSpPr>
        <p:spPr>
          <a:xfrm>
            <a:off x="6995160" y="2761488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61" name="Shape 59"/>
          <p:cNvSpPr/>
          <p:nvPr/>
        </p:nvSpPr>
        <p:spPr>
          <a:xfrm>
            <a:off x="9144000" y="2697480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62" name="Text 60"/>
          <p:cNvSpPr/>
          <p:nvPr/>
        </p:nvSpPr>
        <p:spPr>
          <a:xfrm>
            <a:off x="9144000" y="2761488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63" name="Shape 61"/>
          <p:cNvSpPr/>
          <p:nvPr/>
        </p:nvSpPr>
        <p:spPr>
          <a:xfrm>
            <a:off x="10945368" y="2697480"/>
            <a:ext cx="160020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64" name="Text 62"/>
          <p:cNvSpPr/>
          <p:nvPr/>
        </p:nvSpPr>
        <p:spPr>
          <a:xfrm>
            <a:off x="10945368" y="2761488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65" name="Shape 63"/>
          <p:cNvSpPr/>
          <p:nvPr/>
        </p:nvSpPr>
        <p:spPr>
          <a:xfrm>
            <a:off x="274320" y="3118104"/>
            <a:ext cx="30175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66" name="Text 64"/>
          <p:cNvSpPr/>
          <p:nvPr/>
        </p:nvSpPr>
        <p:spPr>
          <a:xfrm>
            <a:off x="274320" y="3182112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NAIFP all 6 pillars</a:t>
            </a:r>
            <a:endParaRPr lang="en-US" sz="900" dirty="0"/>
          </a:p>
        </p:txBody>
      </p:sp>
      <p:sp>
        <p:nvSpPr>
          <p:cNvPr id="67" name="Shape 65"/>
          <p:cNvSpPr/>
          <p:nvPr/>
        </p:nvSpPr>
        <p:spPr>
          <a:xfrm>
            <a:off x="3337560" y="3118104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68" name="Text 66"/>
          <p:cNvSpPr/>
          <p:nvPr/>
        </p:nvSpPr>
        <p:spPr>
          <a:xfrm>
            <a:off x="3337560" y="3182112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Hardware</a:t>
            </a:r>
            <a:endParaRPr lang="en-US" sz="850" dirty="0"/>
          </a:p>
        </p:txBody>
      </p:sp>
      <p:sp>
        <p:nvSpPr>
          <p:cNvPr id="69" name="Shape 67"/>
          <p:cNvSpPr/>
          <p:nvPr/>
        </p:nvSpPr>
        <p:spPr>
          <a:xfrm>
            <a:off x="5166360" y="3118104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70" name="Text 68"/>
          <p:cNvSpPr/>
          <p:nvPr/>
        </p:nvSpPr>
        <p:spPr>
          <a:xfrm>
            <a:off x="5166360" y="3182112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71" name="Shape 69"/>
          <p:cNvSpPr/>
          <p:nvPr/>
        </p:nvSpPr>
        <p:spPr>
          <a:xfrm>
            <a:off x="6995160" y="3118104"/>
            <a:ext cx="21031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72" name="Text 70"/>
          <p:cNvSpPr/>
          <p:nvPr/>
        </p:nvSpPr>
        <p:spPr>
          <a:xfrm>
            <a:off x="6995160" y="3182112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</a:t>
            </a:r>
            <a:endParaRPr lang="en-US" sz="850" dirty="0"/>
          </a:p>
        </p:txBody>
      </p:sp>
      <p:sp>
        <p:nvSpPr>
          <p:cNvPr id="73" name="Shape 71"/>
          <p:cNvSpPr/>
          <p:nvPr/>
        </p:nvSpPr>
        <p:spPr>
          <a:xfrm>
            <a:off x="9144000" y="3118104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74" name="Text 72"/>
          <p:cNvSpPr/>
          <p:nvPr/>
        </p:nvSpPr>
        <p:spPr>
          <a:xfrm>
            <a:off x="9144000" y="3182112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75" name="Shape 73"/>
          <p:cNvSpPr/>
          <p:nvPr/>
        </p:nvSpPr>
        <p:spPr>
          <a:xfrm>
            <a:off x="10945368" y="3118104"/>
            <a:ext cx="160020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76" name="Text 74"/>
          <p:cNvSpPr/>
          <p:nvPr/>
        </p:nvSpPr>
        <p:spPr>
          <a:xfrm>
            <a:off x="10945368" y="3182112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77" name="Shape 75"/>
          <p:cNvSpPr/>
          <p:nvPr/>
        </p:nvSpPr>
        <p:spPr>
          <a:xfrm>
            <a:off x="274320" y="3538728"/>
            <a:ext cx="30175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78" name="Text 76"/>
          <p:cNvSpPr/>
          <p:nvPr/>
        </p:nvSpPr>
        <p:spPr>
          <a:xfrm>
            <a:off x="274320" y="3602736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POPIA s.72 sovereignty</a:t>
            </a:r>
            <a:endParaRPr lang="en-US" sz="900" dirty="0"/>
          </a:p>
        </p:txBody>
      </p:sp>
      <p:sp>
        <p:nvSpPr>
          <p:cNvPr id="79" name="Shape 77"/>
          <p:cNvSpPr/>
          <p:nvPr/>
        </p:nvSpPr>
        <p:spPr>
          <a:xfrm>
            <a:off x="3337560" y="3538728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80" name="Text 78"/>
          <p:cNvSpPr/>
          <p:nvPr/>
        </p:nvSpPr>
        <p:spPr>
          <a:xfrm>
            <a:off x="3337560" y="360273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SVS enforced</a:t>
            </a:r>
            <a:endParaRPr lang="en-US" sz="850" dirty="0"/>
          </a:p>
        </p:txBody>
      </p:sp>
      <p:sp>
        <p:nvSpPr>
          <p:cNvPr id="81" name="Shape 79"/>
          <p:cNvSpPr/>
          <p:nvPr/>
        </p:nvSpPr>
        <p:spPr>
          <a:xfrm>
            <a:off x="5166360" y="3538728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82" name="Text 80"/>
          <p:cNvSpPr/>
          <p:nvPr/>
        </p:nvSpPr>
        <p:spPr>
          <a:xfrm>
            <a:off x="5166360" y="360273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83" name="Shape 81"/>
          <p:cNvSpPr/>
          <p:nvPr/>
        </p:nvSpPr>
        <p:spPr>
          <a:xfrm>
            <a:off x="6995160" y="3538728"/>
            <a:ext cx="21031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84" name="Text 82"/>
          <p:cNvSpPr/>
          <p:nvPr/>
        </p:nvSpPr>
        <p:spPr>
          <a:xfrm>
            <a:off x="6995160" y="3602736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85" name="Shape 83"/>
          <p:cNvSpPr/>
          <p:nvPr/>
        </p:nvSpPr>
        <p:spPr>
          <a:xfrm>
            <a:off x="9144000" y="3538728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86" name="Text 84"/>
          <p:cNvSpPr/>
          <p:nvPr/>
        </p:nvSpPr>
        <p:spPr>
          <a:xfrm>
            <a:off x="9144000" y="360273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87" name="Shape 85"/>
          <p:cNvSpPr/>
          <p:nvPr/>
        </p:nvSpPr>
        <p:spPr>
          <a:xfrm>
            <a:off x="10945368" y="3538728"/>
            <a:ext cx="160020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88" name="Text 86"/>
          <p:cNvSpPr/>
          <p:nvPr/>
        </p:nvSpPr>
        <p:spPr>
          <a:xfrm>
            <a:off x="10945368" y="3602736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89" name="Shape 87"/>
          <p:cNvSpPr/>
          <p:nvPr/>
        </p:nvSpPr>
        <p:spPr>
          <a:xfrm>
            <a:off x="274320" y="3959352"/>
            <a:ext cx="30175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90" name="Text 88"/>
          <p:cNvSpPr/>
          <p:nvPr/>
        </p:nvSpPr>
        <p:spPr>
          <a:xfrm>
            <a:off x="274320" y="4023360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Annex III classification</a:t>
            </a:r>
            <a:endParaRPr lang="en-US" sz="900" dirty="0"/>
          </a:p>
        </p:txBody>
      </p:sp>
      <p:sp>
        <p:nvSpPr>
          <p:cNvPr id="91" name="Shape 89"/>
          <p:cNvSpPr/>
          <p:nvPr/>
        </p:nvSpPr>
        <p:spPr>
          <a:xfrm>
            <a:off x="3337560" y="3959352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92" name="Text 90"/>
          <p:cNvSpPr/>
          <p:nvPr/>
        </p:nvSpPr>
        <p:spPr>
          <a:xfrm>
            <a:off x="3337560" y="402336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Automated</a:t>
            </a:r>
            <a:endParaRPr lang="en-US" sz="850" dirty="0"/>
          </a:p>
        </p:txBody>
      </p:sp>
      <p:sp>
        <p:nvSpPr>
          <p:cNvPr id="93" name="Shape 91"/>
          <p:cNvSpPr/>
          <p:nvPr/>
        </p:nvSpPr>
        <p:spPr>
          <a:xfrm>
            <a:off x="5166360" y="3959352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94" name="Text 92"/>
          <p:cNvSpPr/>
          <p:nvPr/>
        </p:nvSpPr>
        <p:spPr>
          <a:xfrm>
            <a:off x="5166360" y="402336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</a:t>
            </a:r>
            <a:endParaRPr lang="en-US" sz="850" dirty="0"/>
          </a:p>
        </p:txBody>
      </p:sp>
      <p:sp>
        <p:nvSpPr>
          <p:cNvPr id="95" name="Shape 93"/>
          <p:cNvSpPr/>
          <p:nvPr/>
        </p:nvSpPr>
        <p:spPr>
          <a:xfrm>
            <a:off x="6995160" y="3959352"/>
            <a:ext cx="21031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96" name="Text 94"/>
          <p:cNvSpPr/>
          <p:nvPr/>
        </p:nvSpPr>
        <p:spPr>
          <a:xfrm>
            <a:off x="6995160" y="4023360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</a:t>
            </a:r>
            <a:endParaRPr lang="en-US" sz="850" dirty="0"/>
          </a:p>
        </p:txBody>
      </p:sp>
      <p:sp>
        <p:nvSpPr>
          <p:cNvPr id="97" name="Shape 95"/>
          <p:cNvSpPr/>
          <p:nvPr/>
        </p:nvSpPr>
        <p:spPr>
          <a:xfrm>
            <a:off x="9144000" y="3959352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98" name="Text 96"/>
          <p:cNvSpPr/>
          <p:nvPr/>
        </p:nvSpPr>
        <p:spPr>
          <a:xfrm>
            <a:off x="9144000" y="4023360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99" name="Shape 97"/>
          <p:cNvSpPr/>
          <p:nvPr/>
        </p:nvSpPr>
        <p:spPr>
          <a:xfrm>
            <a:off x="10945368" y="3959352"/>
            <a:ext cx="160020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00" name="Text 98"/>
          <p:cNvSpPr/>
          <p:nvPr/>
        </p:nvSpPr>
        <p:spPr>
          <a:xfrm>
            <a:off x="10945368" y="4023360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01" name="Shape 99"/>
          <p:cNvSpPr/>
          <p:nvPr/>
        </p:nvSpPr>
        <p:spPr>
          <a:xfrm>
            <a:off x="274320" y="4379976"/>
            <a:ext cx="30175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02" name="Text 100"/>
          <p:cNvSpPr/>
          <p:nvPr/>
        </p:nvSpPr>
        <p:spPr>
          <a:xfrm>
            <a:off x="274320" y="4443984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Air-gapped defense deployment</a:t>
            </a:r>
            <a:endParaRPr lang="en-US" sz="900" dirty="0"/>
          </a:p>
        </p:txBody>
      </p:sp>
      <p:sp>
        <p:nvSpPr>
          <p:cNvPr id="103" name="Shape 101"/>
          <p:cNvSpPr/>
          <p:nvPr/>
        </p:nvSpPr>
        <p:spPr>
          <a:xfrm>
            <a:off x="3337560" y="4379976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104" name="Text 102"/>
          <p:cNvSpPr/>
          <p:nvPr/>
        </p:nvSpPr>
        <p:spPr>
          <a:xfrm>
            <a:off x="3337560" y="4443984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Embodiment 24</a:t>
            </a:r>
            <a:endParaRPr lang="en-US" sz="850" dirty="0"/>
          </a:p>
        </p:txBody>
      </p:sp>
      <p:sp>
        <p:nvSpPr>
          <p:cNvPr id="105" name="Shape 103"/>
          <p:cNvSpPr/>
          <p:nvPr/>
        </p:nvSpPr>
        <p:spPr>
          <a:xfrm>
            <a:off x="5166360" y="4379976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06" name="Text 104"/>
          <p:cNvSpPr/>
          <p:nvPr/>
        </p:nvSpPr>
        <p:spPr>
          <a:xfrm>
            <a:off x="5166360" y="44439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07" name="Shape 105"/>
          <p:cNvSpPr/>
          <p:nvPr/>
        </p:nvSpPr>
        <p:spPr>
          <a:xfrm>
            <a:off x="6995160" y="4379976"/>
            <a:ext cx="21031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08" name="Text 106"/>
          <p:cNvSpPr/>
          <p:nvPr/>
        </p:nvSpPr>
        <p:spPr>
          <a:xfrm>
            <a:off x="6995160" y="4443984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09" name="Shape 107"/>
          <p:cNvSpPr/>
          <p:nvPr/>
        </p:nvSpPr>
        <p:spPr>
          <a:xfrm>
            <a:off x="9144000" y="4379976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10" name="Text 108"/>
          <p:cNvSpPr/>
          <p:nvPr/>
        </p:nvSpPr>
        <p:spPr>
          <a:xfrm>
            <a:off x="9144000" y="44439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11" name="Shape 109"/>
          <p:cNvSpPr/>
          <p:nvPr/>
        </p:nvSpPr>
        <p:spPr>
          <a:xfrm>
            <a:off x="10945368" y="4379976"/>
            <a:ext cx="160020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12" name="Text 110"/>
          <p:cNvSpPr/>
          <p:nvPr/>
        </p:nvSpPr>
        <p:spPr>
          <a:xfrm>
            <a:off x="10945368" y="4443984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13" name="Shape 111"/>
          <p:cNvSpPr/>
          <p:nvPr/>
        </p:nvSpPr>
        <p:spPr>
          <a:xfrm>
            <a:off x="274320" y="4800600"/>
            <a:ext cx="30175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14" name="Text 112"/>
          <p:cNvSpPr/>
          <p:nvPr/>
        </p:nvSpPr>
        <p:spPr>
          <a:xfrm>
            <a:off x="274320" y="4864608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Post-quantum cryptography</a:t>
            </a:r>
            <a:endParaRPr lang="en-US" sz="900" dirty="0"/>
          </a:p>
        </p:txBody>
      </p:sp>
      <p:sp>
        <p:nvSpPr>
          <p:cNvPr id="115" name="Shape 113"/>
          <p:cNvSpPr/>
          <p:nvPr/>
        </p:nvSpPr>
        <p:spPr>
          <a:xfrm>
            <a:off x="3337560" y="4800600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116" name="Text 114"/>
          <p:cNvSpPr/>
          <p:nvPr/>
        </p:nvSpPr>
        <p:spPr>
          <a:xfrm>
            <a:off x="3337560" y="486460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Dilithium/Kyber</a:t>
            </a:r>
            <a:endParaRPr lang="en-US" sz="850" dirty="0"/>
          </a:p>
        </p:txBody>
      </p:sp>
      <p:sp>
        <p:nvSpPr>
          <p:cNvPr id="117" name="Shape 115"/>
          <p:cNvSpPr/>
          <p:nvPr/>
        </p:nvSpPr>
        <p:spPr>
          <a:xfrm>
            <a:off x="5166360" y="4800600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18" name="Text 116"/>
          <p:cNvSpPr/>
          <p:nvPr/>
        </p:nvSpPr>
        <p:spPr>
          <a:xfrm>
            <a:off x="5166360" y="4864608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19" name="Shape 117"/>
          <p:cNvSpPr/>
          <p:nvPr/>
        </p:nvSpPr>
        <p:spPr>
          <a:xfrm>
            <a:off x="6995160" y="4800600"/>
            <a:ext cx="21031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20" name="Text 118"/>
          <p:cNvSpPr/>
          <p:nvPr/>
        </p:nvSpPr>
        <p:spPr>
          <a:xfrm>
            <a:off x="6995160" y="4864608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Roadmap</a:t>
            </a:r>
            <a:endParaRPr lang="en-US" sz="850" dirty="0"/>
          </a:p>
        </p:txBody>
      </p:sp>
      <p:sp>
        <p:nvSpPr>
          <p:cNvPr id="121" name="Shape 119"/>
          <p:cNvSpPr/>
          <p:nvPr/>
        </p:nvSpPr>
        <p:spPr>
          <a:xfrm>
            <a:off x="9144000" y="4800600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22" name="Text 120"/>
          <p:cNvSpPr/>
          <p:nvPr/>
        </p:nvSpPr>
        <p:spPr>
          <a:xfrm>
            <a:off x="9144000" y="4864608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23" name="Shape 121"/>
          <p:cNvSpPr/>
          <p:nvPr/>
        </p:nvSpPr>
        <p:spPr>
          <a:xfrm>
            <a:off x="10945368" y="4800600"/>
            <a:ext cx="160020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24" name="Text 122"/>
          <p:cNvSpPr/>
          <p:nvPr/>
        </p:nvSpPr>
        <p:spPr>
          <a:xfrm>
            <a:off x="10945368" y="4864608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25" name="Shape 123"/>
          <p:cNvSpPr/>
          <p:nvPr/>
        </p:nvSpPr>
        <p:spPr>
          <a:xfrm>
            <a:off x="274320" y="5221224"/>
            <a:ext cx="30175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26" name="Text 124"/>
          <p:cNvSpPr/>
          <p:nvPr/>
        </p:nvSpPr>
        <p:spPr>
          <a:xfrm>
            <a:off x="274320" y="5285232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IGA independent authority link</a:t>
            </a:r>
            <a:endParaRPr lang="en-US" sz="900" dirty="0"/>
          </a:p>
        </p:txBody>
      </p:sp>
      <p:sp>
        <p:nvSpPr>
          <p:cNvPr id="127" name="Shape 125"/>
          <p:cNvSpPr/>
          <p:nvPr/>
        </p:nvSpPr>
        <p:spPr>
          <a:xfrm>
            <a:off x="3337560" y="5221224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128" name="Text 126"/>
          <p:cNvSpPr/>
          <p:nvPr/>
        </p:nvSpPr>
        <p:spPr>
          <a:xfrm>
            <a:off x="3337560" y="5285232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G_ESCALATE</a:t>
            </a:r>
            <a:endParaRPr lang="en-US" sz="850" dirty="0"/>
          </a:p>
        </p:txBody>
      </p:sp>
      <p:sp>
        <p:nvSpPr>
          <p:cNvPr id="129" name="Shape 127"/>
          <p:cNvSpPr/>
          <p:nvPr/>
        </p:nvSpPr>
        <p:spPr>
          <a:xfrm>
            <a:off x="5166360" y="5221224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30" name="Text 128"/>
          <p:cNvSpPr/>
          <p:nvPr/>
        </p:nvSpPr>
        <p:spPr>
          <a:xfrm>
            <a:off x="5166360" y="5285232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31" name="Shape 129"/>
          <p:cNvSpPr/>
          <p:nvPr/>
        </p:nvSpPr>
        <p:spPr>
          <a:xfrm>
            <a:off x="6995160" y="5221224"/>
            <a:ext cx="210312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32" name="Text 130"/>
          <p:cNvSpPr/>
          <p:nvPr/>
        </p:nvSpPr>
        <p:spPr>
          <a:xfrm>
            <a:off x="6995160" y="5285232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33" name="Shape 131"/>
          <p:cNvSpPr/>
          <p:nvPr/>
        </p:nvSpPr>
        <p:spPr>
          <a:xfrm>
            <a:off x="9144000" y="5221224"/>
            <a:ext cx="178308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34" name="Text 132"/>
          <p:cNvSpPr/>
          <p:nvPr/>
        </p:nvSpPr>
        <p:spPr>
          <a:xfrm>
            <a:off x="9144000" y="5285232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35" name="Shape 133"/>
          <p:cNvSpPr/>
          <p:nvPr/>
        </p:nvSpPr>
        <p:spPr>
          <a:xfrm>
            <a:off x="10945368" y="5221224"/>
            <a:ext cx="1600200" cy="393192"/>
          </a:xfrm>
          <a:prstGeom prst="rect">
            <a:avLst/>
          </a:prstGeom>
          <a:solidFill>
            <a:srgbClr val="020A1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36" name="Text 134"/>
          <p:cNvSpPr/>
          <p:nvPr/>
        </p:nvSpPr>
        <p:spPr>
          <a:xfrm>
            <a:off x="10945368" y="5285232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37" name="Shape 135"/>
          <p:cNvSpPr/>
          <p:nvPr/>
        </p:nvSpPr>
        <p:spPr>
          <a:xfrm>
            <a:off x="274320" y="5641848"/>
            <a:ext cx="30175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38" name="Text 136"/>
          <p:cNvSpPr/>
          <p:nvPr/>
        </p:nvSpPr>
        <p:spPr>
          <a:xfrm>
            <a:off x="274320" y="5705856"/>
            <a:ext cx="3017520" cy="2743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African sovereignty first-design</a:t>
            </a:r>
            <a:endParaRPr lang="en-US" sz="900" dirty="0"/>
          </a:p>
        </p:txBody>
      </p:sp>
      <p:sp>
        <p:nvSpPr>
          <p:cNvPr id="139" name="Shape 137"/>
          <p:cNvSpPr/>
          <p:nvPr/>
        </p:nvSpPr>
        <p:spPr>
          <a:xfrm>
            <a:off x="3337560" y="5641848"/>
            <a:ext cx="1828800" cy="393192"/>
          </a:xfrm>
          <a:prstGeom prst="rect">
            <a:avLst/>
          </a:prstGeom>
          <a:solidFill>
            <a:srgbClr val="0A2010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140" name="Text 138"/>
          <p:cNvSpPr/>
          <p:nvPr/>
        </p:nvSpPr>
        <p:spPr>
          <a:xfrm>
            <a:off x="3337560" y="570585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✓ ZA-native</a:t>
            </a:r>
            <a:endParaRPr lang="en-US" sz="850" dirty="0"/>
          </a:p>
        </p:txBody>
      </p:sp>
      <p:sp>
        <p:nvSpPr>
          <p:cNvPr id="141" name="Shape 139"/>
          <p:cNvSpPr/>
          <p:nvPr/>
        </p:nvSpPr>
        <p:spPr>
          <a:xfrm>
            <a:off x="5166360" y="5641848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42" name="Text 140"/>
          <p:cNvSpPr/>
          <p:nvPr/>
        </p:nvSpPr>
        <p:spPr>
          <a:xfrm>
            <a:off x="5166360" y="570585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43" name="Shape 141"/>
          <p:cNvSpPr/>
          <p:nvPr/>
        </p:nvSpPr>
        <p:spPr>
          <a:xfrm>
            <a:off x="6995160" y="5641848"/>
            <a:ext cx="210312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44" name="Text 142"/>
          <p:cNvSpPr/>
          <p:nvPr/>
        </p:nvSpPr>
        <p:spPr>
          <a:xfrm>
            <a:off x="6995160" y="5705856"/>
            <a:ext cx="2103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45" name="Shape 143"/>
          <p:cNvSpPr/>
          <p:nvPr/>
        </p:nvSpPr>
        <p:spPr>
          <a:xfrm>
            <a:off x="9144000" y="5641848"/>
            <a:ext cx="178308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46" name="Text 144"/>
          <p:cNvSpPr/>
          <p:nvPr/>
        </p:nvSpPr>
        <p:spPr>
          <a:xfrm>
            <a:off x="9144000" y="5705856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  <p:sp>
        <p:nvSpPr>
          <p:cNvPr id="147" name="Shape 145"/>
          <p:cNvSpPr/>
          <p:nvPr/>
        </p:nvSpPr>
        <p:spPr>
          <a:xfrm>
            <a:off x="10945368" y="5641848"/>
            <a:ext cx="1600200" cy="393192"/>
          </a:xfrm>
          <a:prstGeom prst="rect">
            <a:avLst/>
          </a:prstGeom>
          <a:solidFill>
            <a:srgbClr val="091524"/>
          </a:solidFill>
          <a:ln w="5080">
            <a:solidFill>
              <a:srgbClr val="162840"/>
            </a:solidFill>
            <a:prstDash val="solid"/>
          </a:ln>
        </p:spPr>
      </p:sp>
      <p:sp>
        <p:nvSpPr>
          <p:cNvPr id="148" name="Text 146"/>
          <p:cNvSpPr/>
          <p:nvPr/>
        </p:nvSpPr>
        <p:spPr>
          <a:xfrm>
            <a:off x="10945368" y="5705856"/>
            <a:ext cx="1600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8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Market Opportunity — AI Governance Is the Fastest Growing Segment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governance, risk, and compliance (AI GRC) is projected to exceed $52B globally by 2030 — UDOC addresses every segment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188720"/>
            <a:ext cx="3657600" cy="1536192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502920" y="1316736"/>
            <a:ext cx="3657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$52B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502920" y="1847088"/>
            <a:ext cx="3657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TAM: Total Addressable Market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AI Governance &amp; GRC by 2030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389120" y="1188720"/>
            <a:ext cx="3657600" cy="1536192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389120" y="1316736"/>
            <a:ext cx="3657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$8.4B</a:t>
            </a:r>
            <a:endParaRPr lang="en-US" sz="2800" dirty="0"/>
          </a:p>
        </p:txBody>
      </p:sp>
      <p:sp>
        <p:nvSpPr>
          <p:cNvPr id="10" name="Text 8"/>
          <p:cNvSpPr/>
          <p:nvPr/>
        </p:nvSpPr>
        <p:spPr>
          <a:xfrm>
            <a:off x="4389120" y="1847088"/>
            <a:ext cx="3657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SAM: Serviceable Market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Africa + EU + MENA sovereign AI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8275320" y="1188720"/>
            <a:ext cx="3657600" cy="1536192"/>
          </a:xfrm>
          <a:prstGeom prst="rect">
            <a:avLst/>
          </a:prstGeom>
          <a:solidFill>
            <a:srgbClr val="091524"/>
          </a:solidFill>
          <a:ln w="15240">
            <a:solidFill>
              <a:srgbClr val="00C87A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8275320" y="1316736"/>
            <a:ext cx="3657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$340M</a:t>
            </a:r>
            <a:endParaRPr lang="en-US" sz="2800" dirty="0"/>
          </a:p>
        </p:txBody>
      </p:sp>
      <p:sp>
        <p:nvSpPr>
          <p:cNvPr id="13" name="Text 11"/>
          <p:cNvSpPr/>
          <p:nvPr/>
        </p:nvSpPr>
        <p:spPr>
          <a:xfrm>
            <a:off x="8275320" y="1847088"/>
            <a:ext cx="3657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SOM: Year 1-3 Target</a:t>
            </a:r>
            <a:endParaRPr lang="en-US" sz="1000" dirty="0"/>
          </a:p>
          <a:p>
            <a:pPr algn="ctr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ZA + SADC enterprise + government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502920" y="2944368"/>
            <a:ext cx="5669280" cy="896112"/>
          </a:xfrm>
          <a:prstGeom prst="rect">
            <a:avLst/>
          </a:prstGeom>
          <a:solidFill>
            <a:srgbClr val="091524"/>
          </a:solidFill>
          <a:ln w="8890">
            <a:solidFill>
              <a:srgbClr val="C9A227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02920" y="2944368"/>
            <a:ext cx="50292" cy="896112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21792" y="303580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Financial Services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160520" y="3035808"/>
            <a:ext cx="1874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R2.4B ZA addressable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21792" y="3401568"/>
            <a:ext cx="5486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 AI · Fraud AI · Regulatory fines avoidance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6355080" y="2944368"/>
            <a:ext cx="5669280" cy="896112"/>
          </a:xfrm>
          <a:prstGeom prst="rect">
            <a:avLst/>
          </a:prstGeom>
          <a:solidFill>
            <a:srgbClr val="091524"/>
          </a:solidFill>
          <a:ln w="8890">
            <a:solidFill>
              <a:srgbClr val="2D9CDB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355080" y="2944368"/>
            <a:ext cx="50292" cy="896112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473952" y="303580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Government &amp; Public Sector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10012680" y="3035808"/>
            <a:ext cx="1874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R1.8B ZA addressable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473952" y="3401568"/>
            <a:ext cx="5486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NAIFP mandate · NHI AI · Justice AI · Eskom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502920" y="3995928"/>
            <a:ext cx="5669280" cy="896112"/>
          </a:xfrm>
          <a:prstGeom prst="rect">
            <a:avLst/>
          </a:prstGeom>
          <a:solidFill>
            <a:srgbClr val="091524"/>
          </a:solidFill>
          <a:ln w="8890">
            <a:solidFill>
              <a:srgbClr val="FF3B55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502920" y="3995928"/>
            <a:ext cx="50292" cy="896112"/>
          </a:xfrm>
          <a:prstGeom prst="rect">
            <a:avLst/>
          </a:prstGeom>
          <a:solidFill>
            <a:srgbClr val="FF3B55"/>
          </a:solidFill>
          <a:ln w="12700">
            <a:solidFill>
              <a:srgbClr val="FF3B55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21792" y="408736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Healthcare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4160520" y="4087368"/>
            <a:ext cx="1874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R890M ZA addressable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621792" y="4453128"/>
            <a:ext cx="5486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Medical diagnostics · NHI · Clinical decision support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6355080" y="3995928"/>
            <a:ext cx="5669280" cy="896112"/>
          </a:xfrm>
          <a:prstGeom prst="rect">
            <a:avLst/>
          </a:prstGeom>
          <a:solidFill>
            <a:srgbClr val="091524"/>
          </a:solidFill>
          <a:ln w="8890">
            <a:solidFill>
              <a:srgbClr val="00B4C6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6355080" y="3995928"/>
            <a:ext cx="50292" cy="896112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73952" y="408736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Telecoms &amp; Technology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10012680" y="4087368"/>
            <a:ext cx="1874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R650M ZA addressable</a:t>
            </a:r>
            <a:endParaRPr lang="en-US" sz="1200" dirty="0"/>
          </a:p>
        </p:txBody>
      </p:sp>
      <p:sp>
        <p:nvSpPr>
          <p:cNvPr id="33" name="Text 31"/>
          <p:cNvSpPr/>
          <p:nvPr/>
        </p:nvSpPr>
        <p:spPr>
          <a:xfrm>
            <a:off x="6473952" y="4453128"/>
            <a:ext cx="5486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Content AI · Network AI · Sovereign data routing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502920" y="5047488"/>
            <a:ext cx="5669280" cy="896112"/>
          </a:xfrm>
          <a:prstGeom prst="rect">
            <a:avLst/>
          </a:prstGeom>
          <a:solidFill>
            <a:srgbClr val="091524"/>
          </a:solidFill>
          <a:ln w="8890">
            <a:solidFill>
              <a:srgbClr val="FFB020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502920" y="5047488"/>
            <a:ext cx="50292" cy="896112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21792" y="513892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Mining &amp; Manufacturing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4160520" y="5138928"/>
            <a:ext cx="1874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R420M ZA addressable</a:t>
            </a:r>
            <a:endParaRPr lang="en-US" sz="1200" dirty="0"/>
          </a:p>
        </p:txBody>
      </p:sp>
      <p:sp>
        <p:nvSpPr>
          <p:cNvPr id="38" name="Text 36"/>
          <p:cNvSpPr/>
          <p:nvPr/>
        </p:nvSpPr>
        <p:spPr>
          <a:xfrm>
            <a:off x="621792" y="5504688"/>
            <a:ext cx="5486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 AI · Predictive maintenance · ESG reporting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6355080" y="5047488"/>
            <a:ext cx="5669280" cy="896112"/>
          </a:xfrm>
          <a:prstGeom prst="rect">
            <a:avLst/>
          </a:prstGeom>
          <a:solidFill>
            <a:srgbClr val="091524"/>
          </a:solidFill>
          <a:ln w="8890">
            <a:solidFill>
              <a:srgbClr val="9B5DE5"/>
            </a:solidFill>
            <a:prstDash val="solid"/>
          </a:ln>
        </p:spPr>
      </p:sp>
      <p:sp>
        <p:nvSpPr>
          <p:cNvPr id="40" name="Shape 38"/>
          <p:cNvSpPr/>
          <p:nvPr/>
        </p:nvSpPr>
        <p:spPr>
          <a:xfrm>
            <a:off x="6355080" y="5047488"/>
            <a:ext cx="50292" cy="896112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473952" y="513892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Legal &amp; Compliance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10012680" y="5138928"/>
            <a:ext cx="1874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R280M ZA addressable</a:t>
            </a:r>
            <a:endParaRPr lang="en-US" sz="1200" dirty="0"/>
          </a:p>
        </p:txBody>
      </p:sp>
      <p:sp>
        <p:nvSpPr>
          <p:cNvPr id="43" name="Text 41"/>
          <p:cNvSpPr/>
          <p:nvPr/>
        </p:nvSpPr>
        <p:spPr>
          <a:xfrm>
            <a:off x="6473952" y="5504688"/>
            <a:ext cx="5486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 42001 certification · Regulatory advisory</a:t>
            </a:r>
            <a:endParaRPr lang="en-US" sz="9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Business Model — Multi-Stream Sovereign AI Revenue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+ licensing + compliance + advisory — designed for recurring government and enterprise contracts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188720"/>
            <a:ext cx="3749040" cy="2029968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621792" y="1298448"/>
            <a:ext cx="411480" cy="347472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298448"/>
            <a:ext cx="411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01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1115568" y="1316736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Platform SaaS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1115568" y="1609344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R85K–R420K/yr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621792" y="1938528"/>
            <a:ext cx="3547872" cy="1170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Per-organisation annual licensing. Tiered by inference volume, model count, and risk tier. Enterprise: R85K. Large Enterprise: R220K. National Deployment: R420K+.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389120" y="1188720"/>
            <a:ext cx="3749040" cy="2029968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507992" y="1298448"/>
            <a:ext cx="411480" cy="347472"/>
          </a:xfrm>
          <a:prstGeom prst="ellipse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07992" y="1298448"/>
            <a:ext cx="411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02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001768" y="1316736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Inference Governance API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5001768" y="1609344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R0.002 per call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507992" y="1938528"/>
            <a:ext cx="3547872" cy="1170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Usage-based pricing on every AI inference evaluated through the UDOC EVA engine. Enterprise minimum 1M calls/month. Scales to billions of inferences for national deployments.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8275320" y="1188720"/>
            <a:ext cx="3749040" cy="2029968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8394192" y="1298448"/>
            <a:ext cx="411480" cy="347472"/>
          </a:xfrm>
          <a:prstGeom prst="ellipse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394192" y="1298448"/>
            <a:ext cx="411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03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887968" y="1316736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Compliance Certification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8887968" y="1609344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R180K–R550K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8394192" y="1938528"/>
            <a:ext cx="3547872" cy="1170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One-time UDOC Compliance Certification for ISO 42001, SA NAIFP attestation, and EU AI Act conformity assessment. Annual renewal at 30% of initial certification fee.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502920" y="3364992"/>
            <a:ext cx="3749040" cy="2029968"/>
          </a:xfrm>
          <a:prstGeom prst="rect">
            <a:avLst/>
          </a:prstGeom>
          <a:solidFill>
            <a:srgbClr val="091524"/>
          </a:solidFill>
          <a:ln w="15240">
            <a:solidFill>
              <a:srgbClr val="00C87A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4" name="Shape 22"/>
          <p:cNvSpPr/>
          <p:nvPr/>
        </p:nvSpPr>
        <p:spPr>
          <a:xfrm>
            <a:off x="621792" y="3474720"/>
            <a:ext cx="411480" cy="347472"/>
          </a:xfrm>
          <a:prstGeom prst="ellipse">
            <a:avLst/>
          </a:prstGeom>
          <a:solidFill>
            <a:srgbClr val="00C87A"/>
          </a:solidFill>
          <a:ln w="12700">
            <a:solidFill>
              <a:srgbClr val="00C87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" y="3474720"/>
            <a:ext cx="411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04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1115568" y="3493008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Government Infrastructure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1115568" y="3785616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R8M–R45M/yr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621792" y="4114800"/>
            <a:ext cx="3547872" cy="1170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AI governance infrastructure licensing. Includes air-gapped defense node (Emb.24), federated mesh (Emb.23), full sovereign deployment. Treasury and DPSA procurement.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4389120" y="3364992"/>
            <a:ext cx="3749040" cy="2029968"/>
          </a:xfrm>
          <a:prstGeom prst="rect">
            <a:avLst/>
          </a:prstGeom>
          <a:solidFill>
            <a:srgbClr val="091524"/>
          </a:solidFill>
          <a:ln w="15240">
            <a:solidFill>
              <a:srgbClr val="FFB020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4507992" y="3474720"/>
            <a:ext cx="411480" cy="347472"/>
          </a:xfrm>
          <a:prstGeom prst="ellipse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4507992" y="3474720"/>
            <a:ext cx="411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05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001768" y="3493008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IGA Authority Platform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5001768" y="3785616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R2.2M/yr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4507992" y="4114800"/>
            <a:ext cx="3547872" cy="1170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Licensing UDOC as the technology backbone for an Independent Governance Authority. Enables a regulator or public entity to operate a national AI oversight function.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8275320" y="3364992"/>
            <a:ext cx="3749040" cy="2029968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8394192" y="3474720"/>
            <a:ext cx="411480" cy="347472"/>
          </a:xfrm>
          <a:prstGeom prst="ellipse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8394192" y="3474720"/>
            <a:ext cx="411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06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8887968" y="3493008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Patent Licensing</a:t>
            </a:r>
            <a:endParaRPr lang="en-US" sz="1150" dirty="0"/>
          </a:p>
        </p:txBody>
      </p:sp>
      <p:sp>
        <p:nvSpPr>
          <p:cNvPr id="39" name="Text 37"/>
          <p:cNvSpPr/>
          <p:nvPr/>
        </p:nvSpPr>
        <p:spPr>
          <a:xfrm>
            <a:off x="8887968" y="3785616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R750K–R3.5M/yr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8394192" y="4114800"/>
            <a:ext cx="3547872" cy="11704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Licensing UDOC patented technology (22 claims) to cloud providers, AI platforms, and hardware manufacturers seeking to embed sovereign governance into their stack.</a:t>
            </a:r>
            <a:endParaRPr lang="en-US" sz="9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Go-To-Market Strategy — Phase-Led Sovereign Rollout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ZA-first beachhead → SADC regional → AU continental → Global licensing — each phase validates and compounds the next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115568"/>
            <a:ext cx="2816352" cy="530352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115568"/>
            <a:ext cx="2816352" cy="50292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1115568"/>
            <a:ext cx="2816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PHASE 1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502920" y="1371600"/>
            <a:ext cx="2816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50C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Months 1–6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594360" y="1719072"/>
            <a:ext cx="2606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ZA Beachhead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12648" y="2176272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Pilot with 2-3 Tier-1 ZA banks (FNB, ABSA, Standard Bank)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612648" y="2980944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DPSA and DCDT government pilot — SA NAIFP compliance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612648" y="3785616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CIPC, CGICT Policy engagement for national mandate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612648" y="4590288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ISO 42001 first certification cohort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612648" y="539496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R3.2M ARR target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3429000" y="1115568"/>
            <a:ext cx="2816352" cy="530352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3429000" y="1115568"/>
            <a:ext cx="2816352" cy="50292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429000" y="1115568"/>
            <a:ext cx="2816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PHASE 2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3429000" y="1371600"/>
            <a:ext cx="2816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50C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Months 7–18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3520440" y="1719072"/>
            <a:ext cx="2606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National Scale + Gov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3538728" y="2176272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NHI AI governance contract — Dept Health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3538728" y="2980944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National Treasury AI advisory rollout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3538728" y="3785616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Eskom, Transnet critical infrastructure deployment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3538728" y="4590288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SADC bilateral governance agreements</a:t>
            </a:r>
            <a:endParaRPr lang="en-US" sz="950" dirty="0"/>
          </a:p>
        </p:txBody>
      </p:sp>
      <p:sp>
        <p:nvSpPr>
          <p:cNvPr id="24" name="Text 22"/>
          <p:cNvSpPr/>
          <p:nvPr/>
        </p:nvSpPr>
        <p:spPr>
          <a:xfrm>
            <a:off x="3538728" y="539496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R18M ARR target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6355080" y="1115568"/>
            <a:ext cx="2816352" cy="530352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6355080" y="1115568"/>
            <a:ext cx="2816352" cy="50292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355080" y="1115568"/>
            <a:ext cx="2816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PHASE 3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355080" y="1371600"/>
            <a:ext cx="2816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50C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Months 19–36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446520" y="1719072"/>
            <a:ext cx="2606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SADC + AU Regional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6464808" y="2176272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Federated mesh (Emb.23) — 6 SADC member states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464808" y="2980944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AU AI Strategy 2024 infrastructure partner designation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6464808" y="3785616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BRICS AI governance alignment — ZK-2 treaty proofs</a:t>
            </a:r>
            <a:endParaRPr lang="en-US" sz="950" dirty="0"/>
          </a:p>
        </p:txBody>
      </p:sp>
      <p:sp>
        <p:nvSpPr>
          <p:cNvPr id="33" name="Text 31"/>
          <p:cNvSpPr/>
          <p:nvPr/>
        </p:nvSpPr>
        <p:spPr>
          <a:xfrm>
            <a:off x="6464808" y="4590288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Sovereign AI hub positioning across Africa</a:t>
            </a:r>
            <a:endParaRPr lang="en-US" sz="950" dirty="0"/>
          </a:p>
        </p:txBody>
      </p:sp>
      <p:sp>
        <p:nvSpPr>
          <p:cNvPr id="34" name="Text 32"/>
          <p:cNvSpPr/>
          <p:nvPr/>
        </p:nvSpPr>
        <p:spPr>
          <a:xfrm>
            <a:off x="6464808" y="539496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R65M ARR target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9281160" y="1115568"/>
            <a:ext cx="2816352" cy="5303520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36" name="Shape 34"/>
          <p:cNvSpPr/>
          <p:nvPr/>
        </p:nvSpPr>
        <p:spPr>
          <a:xfrm>
            <a:off x="9281160" y="1115568"/>
            <a:ext cx="2816352" cy="50292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9281160" y="1115568"/>
            <a:ext cx="281635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050C18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PHASE 4</a:t>
            </a:r>
            <a:endParaRPr lang="en-US" sz="1100" dirty="0"/>
          </a:p>
        </p:txBody>
      </p:sp>
      <p:sp>
        <p:nvSpPr>
          <p:cNvPr id="38" name="Text 36"/>
          <p:cNvSpPr/>
          <p:nvPr/>
        </p:nvSpPr>
        <p:spPr>
          <a:xfrm>
            <a:off x="9281160" y="1371600"/>
            <a:ext cx="2816352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50C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4+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9372600" y="1719072"/>
            <a:ext cx="26060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Global Patent Licensing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9390888" y="2176272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License UDOC technology to AWS, Azure, Google Cloud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9390888" y="2980944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EU AI Act compliance module for European market</a:t>
            </a:r>
            <a:endParaRPr lang="en-US" sz="950" dirty="0"/>
          </a:p>
        </p:txBody>
      </p:sp>
      <p:sp>
        <p:nvSpPr>
          <p:cNvPr id="42" name="Text 40"/>
          <p:cNvSpPr/>
          <p:nvPr/>
        </p:nvSpPr>
        <p:spPr>
          <a:xfrm>
            <a:off x="9390888" y="3785616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WIPO PCT international patent filing completion</a:t>
            </a:r>
            <a:endParaRPr lang="en-US" sz="950" dirty="0"/>
          </a:p>
        </p:txBody>
      </p:sp>
      <p:sp>
        <p:nvSpPr>
          <p:cNvPr id="43" name="Text 41"/>
          <p:cNvSpPr/>
          <p:nvPr/>
        </p:nvSpPr>
        <p:spPr>
          <a:xfrm>
            <a:off x="9390888" y="4590288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US NIST AI RMF alignment for North America market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9390888" y="5394960"/>
            <a:ext cx="25603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R200M+ ARR target</a:t>
            </a:r>
            <a:endParaRPr lang="en-US" sz="9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Inventor &amp; Founding Team — G.O.D.S Holdings (Pty) Ltd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02920" y="1097280"/>
            <a:ext cx="5486400" cy="438912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502920" y="1097280"/>
            <a:ext cx="50292" cy="438912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77240" y="1234440"/>
            <a:ext cx="1417320" cy="1417320"/>
          </a:xfrm>
          <a:prstGeom prst="ellipse">
            <a:avLst/>
          </a:prstGeom>
          <a:solidFill>
            <a:srgbClr val="0A1E3D"/>
          </a:solidFill>
          <a:ln w="25400">
            <a:solidFill>
              <a:srgbClr val="C9A22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1234440"/>
            <a:ext cx="141732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2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SJS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2331720" y="1234440"/>
            <a:ext cx="352044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Sshin J. Singh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2331720" y="1682496"/>
            <a:ext cx="3520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Inventor · Founder · CEO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2331720" y="1993392"/>
            <a:ext cx="3520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Holdings (Pty) Ltd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658368" y="2395728"/>
            <a:ext cx="5257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Sole inventor — 22 patent claims across 9 patent sections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58368" y="2962656"/>
            <a:ext cx="5257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Designed UDOC v1 through v9.3 — full hardware-to-software stack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58368" y="3529584"/>
            <a:ext cx="5257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Architect of EVA engine · StayChain™ · 14-Stage FSM · FPGA opcode set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58368" y="4096512"/>
            <a:ext cx="5257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SA NAIFP regulatory engagement · CIPC patent portfolio · WIPO PCT filing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58368" y="4663440"/>
            <a:ext cx="5257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Deep expertise: AI governance · cryptography · FPGA · sovereign infrastructure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172200" y="1097280"/>
            <a:ext cx="5577840" cy="438912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6309360" y="1207008"/>
            <a:ext cx="53035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WHAT WE ARE SEEKING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309360" y="1645920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💼  Strategic Investment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6309360" y="1938528"/>
            <a:ext cx="5303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Series A: R45M–R120M to fund product engineering, FPGA hardware supply chain, and go-to-market across ZA and SADC.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6309360" y="2697480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🏛  Government Partnership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6309360" y="2990088"/>
            <a:ext cx="5303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DPSA, DCDT, or Treasury procurement agreement to position UDOC as the national AI governance infrastructure layer.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6309360" y="3749040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🤝  Enterprise Pilot Partners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6309360" y="4041648"/>
            <a:ext cx="5303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3–5 Tier-1 enterprises for paid pilot programme. Minimum 6-month engagement. Full governance deployment.</a:t>
            </a:r>
            <a:endParaRPr lang="en-US" sz="950" dirty="0"/>
          </a:p>
        </p:txBody>
      </p:sp>
      <p:sp>
        <p:nvSpPr>
          <p:cNvPr id="24" name="Text 22"/>
          <p:cNvSpPr/>
          <p:nvPr/>
        </p:nvSpPr>
        <p:spPr>
          <a:xfrm>
            <a:off x="6309360" y="4800600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📜  Patent Prosecution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6309360" y="5093208"/>
            <a:ext cx="5303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PCT international patent filing partnership. WIPO-aligned prosecution across ZA, EP, US, AU, CN jurisdictions.</a:t>
            </a:r>
            <a:endParaRPr lang="en-US" sz="950" dirty="0"/>
          </a:p>
        </p:txBody>
      </p:sp>
      <p:sp>
        <p:nvSpPr>
          <p:cNvPr id="26" name="Text 24"/>
          <p:cNvSpPr/>
          <p:nvPr/>
        </p:nvSpPr>
        <p:spPr>
          <a:xfrm>
            <a:off x="6309360" y="5852160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🎓  Research Partnership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6309360" y="6144768"/>
            <a:ext cx="53035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UCT · WITS · UP · Stellenbosch collaboration on EVA engine validation, PQC implementation, and FPGA design.</a:t>
            </a:r>
            <a:endParaRPr lang="en-US" sz="9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20A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61520" cy="59436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6798564"/>
            <a:ext cx="12161520" cy="59436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48640" y="502920"/>
            <a:ext cx="110642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spc="300" kern="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Future of Sovereign AI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548640" y="1097280"/>
            <a:ext cx="110642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Governance is</a:t>
            </a:r>
            <a:endParaRPr lang="en-US" sz="5200" dirty="0"/>
          </a:p>
        </p:txBody>
      </p:sp>
      <p:sp>
        <p:nvSpPr>
          <p:cNvPr id="6" name="Text 4"/>
          <p:cNvSpPr/>
          <p:nvPr/>
        </p:nvSpPr>
        <p:spPr>
          <a:xfrm>
            <a:off x="548640" y="2057400"/>
            <a:ext cx="1106424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UDOC.</a:t>
            </a:r>
            <a:endParaRPr lang="en-US" sz="8000" dirty="0"/>
          </a:p>
        </p:txBody>
      </p:sp>
      <p:sp>
        <p:nvSpPr>
          <p:cNvPr id="7" name="Text 5"/>
          <p:cNvSpPr/>
          <p:nvPr/>
        </p:nvSpPr>
        <p:spPr>
          <a:xfrm>
            <a:off x="1097280" y="3429000"/>
            <a:ext cx="9966960" cy="8961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world has one chance to build AI governance right — at hardware level, from a sovereign nation,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i="1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before foreign platforms define the rules that govern our citizens, institutions, and critical infrastructure.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02920" y="4526280"/>
            <a:ext cx="2743200" cy="502920"/>
          </a:xfrm>
          <a:prstGeom prst="rect">
            <a:avLst/>
          </a:prstGeom>
          <a:solidFill>
            <a:srgbClr val="091524"/>
          </a:solidFill>
          <a:ln w="19050">
            <a:solidFill>
              <a:srgbClr val="C9A22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02920" y="452628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Request a Demo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3429000" y="4526280"/>
            <a:ext cx="2743200" cy="502920"/>
          </a:xfrm>
          <a:prstGeom prst="rect">
            <a:avLst/>
          </a:prstGeom>
          <a:solidFill>
            <a:srgbClr val="091524"/>
          </a:solidFill>
          <a:ln w="19050">
            <a:solidFill>
              <a:srgbClr val="2D9CD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29000" y="452628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Pilot Programme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6355080" y="4526280"/>
            <a:ext cx="2743200" cy="502920"/>
          </a:xfrm>
          <a:prstGeom prst="rect">
            <a:avLst/>
          </a:prstGeom>
          <a:solidFill>
            <a:srgbClr val="091524"/>
          </a:solidFill>
          <a:ln w="19050">
            <a:solidFill>
              <a:srgbClr val="00B4C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355080" y="452628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Investment Discussion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9281160" y="4526280"/>
            <a:ext cx="2743200" cy="502920"/>
          </a:xfrm>
          <a:prstGeom prst="rect">
            <a:avLst/>
          </a:prstGeom>
          <a:solidFill>
            <a:srgbClr val="091524"/>
          </a:solidFill>
          <a:ln w="19050">
            <a:solidFill>
              <a:srgbClr val="00C87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9281160" y="452628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Government Procurement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548640" y="5285232"/>
            <a:ext cx="11064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G.O.D.S Holdings (Pty) Ltd  ·  Inventor: Sshin J. Singh  ·  ZA-UDOC-001 through ZA-UDOC-005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548640" y="5577840"/>
            <a:ext cx="11064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6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NAIFP  ·  EU AI Act  ·  POPIA  ·  ISO/IEC 42001  ·  AU AI Strategy 2024  ·  WIPO PCT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548640" y="6309360"/>
            <a:ext cx="11064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i="1" dirty="0">
                <a:solidFill>
                  <a:srgbClr val="1628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STRICTLY CONFIDENTIAL — Attorney Work Product — All rights reserved — Patent pending — May not be reproduced without written consent</a:t>
            </a:r>
            <a:endParaRPr lang="en-US" sz="800" dirty="0"/>
          </a:p>
        </p:txBody>
      </p:sp>
      <p:sp>
        <p:nvSpPr>
          <p:cNvPr id="19" name="Shape 17"/>
          <p:cNvSpPr/>
          <p:nvPr/>
        </p:nvSpPr>
        <p:spPr>
          <a:xfrm>
            <a:off x="9601200" y="3474720"/>
            <a:ext cx="2377440" cy="2377440"/>
          </a:xfrm>
          <a:prstGeom prst="ellipse">
            <a:avLst/>
          </a:prstGeom>
          <a:solidFill>
            <a:srgbClr val="C9A227">
              <a:alpha val="7000"/>
            </a:srgbClr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0149840" y="3931920"/>
            <a:ext cx="1280160" cy="1280160"/>
          </a:xfrm>
          <a:prstGeom prst="ellipse">
            <a:avLst/>
          </a:prstGeom>
          <a:solidFill>
            <a:srgbClr val="C9A227">
              <a:alpha val="15000"/>
            </a:srgbClr>
          </a:solidFill>
          <a:ln w="10160">
            <a:solidFill>
              <a:srgbClr val="E8C45A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182880" y="3474720"/>
            <a:ext cx="2011680" cy="2011680"/>
          </a:xfrm>
          <a:prstGeom prst="ellipse">
            <a:avLst/>
          </a:prstGeom>
          <a:solidFill>
            <a:srgbClr val="2D9CDB">
              <a:alpha val="7000"/>
            </a:srgbClr>
          </a:solidFill>
          <a:ln w="10160">
            <a:solidFill>
              <a:srgbClr val="2D9CDB"/>
            </a:solidFill>
            <a:prstDash val="solid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The Problem: AI Without Governance Is a Sovereign Crisis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AI scales across banking, healthcare, justice, and national infrastructure — who controls it? Who stops it when it fails?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234440"/>
            <a:ext cx="3749040" cy="1920240"/>
          </a:xfrm>
          <a:prstGeom prst="rect">
            <a:avLst/>
          </a:prstGeom>
          <a:solidFill>
            <a:srgbClr val="091524"/>
          </a:solidFill>
          <a:ln w="15240">
            <a:solidFill>
              <a:srgbClr val="FF3B5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234440"/>
            <a:ext cx="50292" cy="1920240"/>
          </a:xfrm>
          <a:prstGeom prst="rect">
            <a:avLst/>
          </a:prstGeom>
          <a:solidFill>
            <a:srgbClr val="FF3B55"/>
          </a:solidFill>
          <a:ln w="12700">
            <a:solidFill>
              <a:srgbClr val="FF3B55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21792" y="1362456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⚡  No Hardware-Level Kill Switch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621792" y="1764792"/>
            <a:ext cx="3566160" cy="1298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Current AI platforms offer only software controls — easily bypassed, delayed, or overwhelmed. When an AI model behaves dangerously, there is no guaranteed sub-10ns hardware interrupt.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389120" y="1234440"/>
            <a:ext cx="3749040" cy="1920240"/>
          </a:xfrm>
          <a:prstGeom prst="rect">
            <a:avLst/>
          </a:prstGeom>
          <a:solidFill>
            <a:srgbClr val="091524"/>
          </a:solidFill>
          <a:ln w="15240">
            <a:solidFill>
              <a:srgbClr val="FFB020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389120" y="1234440"/>
            <a:ext cx="50292" cy="1920240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507992" y="1362456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⚖  Regulatory Compliance Gap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4507992" y="1764792"/>
            <a:ext cx="3566160" cy="1298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NAIFP (Aug 2024), EU AI Act, POPIA, and ISO/IEC 42001 impose strict obligations. No existing platform provides unified, automated compliance enforcement across all frameworks simultaneously.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8275320" y="1234440"/>
            <a:ext cx="3749040" cy="192024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8275320" y="1234440"/>
            <a:ext cx="50292" cy="192024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394192" y="1362456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◉  Sovereignty Is Not Guaranteed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8394192" y="1764792"/>
            <a:ext cx="3566160" cy="1298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models trained abroad, hosted on foreign cloud infrastructure, and operating via foreign network routes expose national data to CLOUD Act, GDPR, and foreign jurisdiction risk.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502920" y="3383280"/>
            <a:ext cx="3749040" cy="1920240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502920" y="3383280"/>
            <a:ext cx="50292" cy="192024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21792" y="3511296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🔍  Bias &amp; Fairness Not Enforced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21792" y="3913632"/>
            <a:ext cx="3566160" cy="1298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Discriminatory AI in credit scoring, HR screening, and judicial support causes real harm. SAHRC receives complaints but no real-time AI bias enforcement mechanism exists in South Africa.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4389120" y="3383280"/>
            <a:ext cx="3749040" cy="192024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4389120" y="3383280"/>
            <a:ext cx="50292" cy="192024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507992" y="3511296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📋  No Immutable Audit Trail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4507992" y="3913632"/>
            <a:ext cx="3566160" cy="1298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Regulators and courts require tamper-proof evidence of AI decisions. Current systems offer logs — not blockchain-anchored, quantum-resistant, cryptographically signed audit chains.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8275320" y="3383280"/>
            <a:ext cx="3749040" cy="192024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8275320" y="3383280"/>
            <a:ext cx="50292" cy="192024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8394192" y="3511296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🌍  No African-First Solution Exists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8394192" y="3913632"/>
            <a:ext cx="3566160" cy="1298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existing AI governance platform was designed for US or EU markets. None address Africa's sovereignty context, POPIA requirements, ZA telco routing, or AU AI Strategy alignment.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What is UDOC?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Unified Digital Oversight &amp; Coordination — the world's first sovereign AI governance infrastructure layer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097280"/>
            <a:ext cx="11155680" cy="1143000"/>
          </a:xfrm>
          <a:prstGeom prst="rect">
            <a:avLst/>
          </a:prstGeom>
          <a:solidFill>
            <a:srgbClr val="0A1E3D"/>
          </a:solidFill>
          <a:ln w="19050">
            <a:solidFill>
              <a:srgbClr val="C9A22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143000"/>
            <a:ext cx="107899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UDOC is a hardware-enforced, non-bypassable, multi-layer sovereign AI governance infrastructure that intercepts, evaluates, and controls every AI inference before it executes — at hardware speed, across all jurisdictions, with an immutable blockchain audit trail.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502920" y="2487168"/>
            <a:ext cx="2788920" cy="2560320"/>
          </a:xfrm>
          <a:prstGeom prst="rect">
            <a:avLst/>
          </a:prstGeom>
          <a:solidFill>
            <a:srgbClr val="091524"/>
          </a:solidFill>
          <a:ln w="15240">
            <a:solidFill>
              <a:srgbClr val="FF3B5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502920" y="2578608"/>
            <a:ext cx="2788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</a:rPr>
              <a:t>🔐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502920" y="3090672"/>
            <a:ext cx="2788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NON-BYPASSABLE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612648" y="3456432"/>
            <a:ext cx="25603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Hardware-level enforcement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FPGA + relay disconnect &lt;10ns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software override possible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3429000" y="2487168"/>
            <a:ext cx="2788920" cy="256032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3429000" y="2578608"/>
            <a:ext cx="2788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</a:rPr>
              <a:t>⬡</a:t>
            </a:r>
            <a:endParaRPr lang="en-US" sz="2400" dirty="0"/>
          </a:p>
        </p:txBody>
      </p:sp>
      <p:sp>
        <p:nvSpPr>
          <p:cNvPr id="13" name="Text 11"/>
          <p:cNvSpPr/>
          <p:nvPr/>
        </p:nvSpPr>
        <p:spPr>
          <a:xfrm>
            <a:off x="3429000" y="3090672"/>
            <a:ext cx="2788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6-DIMENSIONAL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3538728" y="3456432"/>
            <a:ext cx="25603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 engine scores every inference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Validity · Confidence · Risk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· Stability · Societal Impact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6355080" y="2487168"/>
            <a:ext cx="2788920" cy="256032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355080" y="2578608"/>
            <a:ext cx="2788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</a:rPr>
              <a:t>⛓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6355080" y="3090672"/>
            <a:ext cx="2788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IMMUTABLE AUDIT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6464808" y="3456432"/>
            <a:ext cx="25603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StayChain™ blockchain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Dilithium PQC signatures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BFT 3-witness consensus (ZA nodes)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9281160" y="2487168"/>
            <a:ext cx="2788920" cy="256032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9281160" y="2578608"/>
            <a:ext cx="2788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000000"/>
                </a:solidFill>
              </a:rPr>
              <a:t>◉</a:t>
            </a:r>
            <a:endParaRPr lang="en-US" sz="2400" dirty="0"/>
          </a:p>
        </p:txBody>
      </p:sp>
      <p:sp>
        <p:nvSpPr>
          <p:cNvPr id="21" name="Text 19"/>
          <p:cNvSpPr/>
          <p:nvPr/>
        </p:nvSpPr>
        <p:spPr>
          <a:xfrm>
            <a:off x="9281160" y="3090672"/>
            <a:ext cx="2788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SOVEREIGN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9390888" y="3456432"/>
            <a:ext cx="256032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SVS = min(BGP,Traceroute,DNSSEC,Storage)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ZA jurisdiction enforcement</a:t>
            </a:r>
            <a:endParaRPr lang="en-US" sz="950" dirty="0"/>
          </a:p>
          <a:p>
            <a:pPr algn="ctr"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Air-gapped defense node available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502920" y="6263640"/>
            <a:ext cx="11155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i="1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Patent Claims: AEEF Claim 1 (Non-bypassable orchestration) · Claim 10 (6D EVA) · Claims 14-16 (StayChain™) · Claim 15 (14-Stage FSM) · Claim 38 (FPGA opcode set)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8-Layer Sovereign Governance Stack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inference passes through all 8 layers — hardware-enforced, not advisory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097280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02920" y="1097280"/>
            <a:ext cx="45720" cy="32004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58368" y="1133856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L8  SOVEREIGN GOVERNANCE LAYER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3657600" y="1133856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orchestration · AEEF core · Dynamic Legal/Policy Modulator · Ethical Alignment Engine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502920" y="1778508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E8C45A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02920" y="1778508"/>
            <a:ext cx="45720" cy="320040"/>
          </a:xfrm>
          <a:prstGeom prst="rect">
            <a:avLst/>
          </a:prstGeom>
          <a:solidFill>
            <a:srgbClr val="E8C45A"/>
          </a:solidFill>
          <a:ln w="12700">
            <a:solidFill>
              <a:srgbClr val="E8C45A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58368" y="1815084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8C45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L7  GOVERNANCE HYPERVISOR LAYER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3657600" y="1815084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Type-1 microkernel · MFCM intercept below OS level · All privileged instructions evaluated before resume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502920" y="2459736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FFB02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02920" y="2459736"/>
            <a:ext cx="45720" cy="320040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58368" y="2496312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L6  EVA ARBITRATION LAYER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657600" y="2496312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6D EVA scoring · CMAG multi-agent cooperation score · BLOCK / APPROVE / RESTRICT / ESCALATE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502920" y="3140964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FF3B55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02920" y="3140964"/>
            <a:ext cx="45720" cy="320040"/>
          </a:xfrm>
          <a:prstGeom prst="rect">
            <a:avLst/>
          </a:prstGeom>
          <a:solidFill>
            <a:srgbClr val="FF3B55"/>
          </a:solidFill>
          <a:ln w="12700">
            <a:solidFill>
              <a:srgbClr val="FF3B5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58368" y="317754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L5  FPGA ENFORCEMENT LAYER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3657600" y="3177540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opcodes: G_HALT/G_LOCK/G_AUDIT/G_SOV_VERIFY · Policy cell array (128 axioms) · Nanosecond interrupt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502920" y="3822192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9B5DE5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502920" y="3822192"/>
            <a:ext cx="45720" cy="32004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58368" y="3858768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L4  SURFSECURE ENCLAVE LAYER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3657600" y="3858768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Bunker PMP registers · TrustZone/SGX/SEV-SNP · Read-only/Read-Execute access · G_VERIFY integrity hourly</a:t>
            </a:r>
            <a:endParaRPr lang="en-US" sz="950" dirty="0"/>
          </a:p>
        </p:txBody>
      </p:sp>
      <p:sp>
        <p:nvSpPr>
          <p:cNvPr id="25" name="Shape 23"/>
          <p:cNvSpPr/>
          <p:nvPr/>
        </p:nvSpPr>
        <p:spPr>
          <a:xfrm>
            <a:off x="502920" y="4503420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2D9CDB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502920" y="4503420"/>
            <a:ext cx="45720" cy="32004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58368" y="4539996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L3  SECURITY &amp; RESILIENCE LAYER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3657600" y="4539996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Trust boundary · Multi-tier anomaly detection · StayChain™ blockchain · PROV-ML lineage · DUO tagging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502920" y="5184648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00B4C6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02920" y="5184648"/>
            <a:ext cx="45720" cy="32004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58368" y="5221224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L2  SECURITY &amp; RESILIENCE INFRASTRUCTURE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3657600" y="5221224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PQC module (Dilithium/Kyber) · QKD network · Entanglement-based sovereign ID · SPHINCS+ signing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502920" y="5865876"/>
            <a:ext cx="11155680" cy="320040"/>
          </a:xfrm>
          <a:prstGeom prst="rect">
            <a:avLst/>
          </a:prstGeom>
          <a:solidFill>
            <a:srgbClr val="091524"/>
          </a:solidFill>
          <a:ln w="10160">
            <a:solidFill>
              <a:srgbClr val="00C87A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502920" y="5865876"/>
            <a:ext cx="45720" cy="320040"/>
          </a:xfrm>
          <a:prstGeom prst="rect">
            <a:avLst/>
          </a:prstGeom>
          <a:solidFill>
            <a:srgbClr val="00C87A"/>
          </a:solidFill>
          <a:ln w="12700">
            <a:solidFill>
              <a:srgbClr val="00C87A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658368" y="5902452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L1  HARDWARE &amp; EXECUTION LAYER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3657600" y="5902452"/>
            <a:ext cx="7955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QPU · Classical HPC · Quantum-classical hybrid interface · FPGA co-processor · Multi-tier anomaly detection</a:t>
            </a:r>
            <a:endParaRPr lang="en-US" sz="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EVA Engine — 6-Dimensional Governance Scoring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AI inference scored across 6 dimensions before hardware permits execution — Claim 10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097280"/>
            <a:ext cx="11155680" cy="621792"/>
          </a:xfrm>
          <a:prstGeom prst="rect">
            <a:avLst/>
          </a:prstGeom>
          <a:solidFill>
            <a:srgbClr val="0A1E3D"/>
          </a:solidFill>
          <a:ln w="15240">
            <a:solidFill>
              <a:srgbClr val="C9A22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85800" y="1115568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C9A22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SVS = Σ(wᵢ × dimensionᵢ)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486400" y="1133856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BLOCK if: R &gt; 0.80  |  Co &lt; 0.70  |  DI &lt; 0.80  |  JSD &gt; 0.40  |  ECS &lt; 0.65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85800" y="1399032"/>
            <a:ext cx="109728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Σwᵢ = 1.000  ·  SA Default  ·  Military Profile available  ·  Hot-reload &lt;5ms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502920" y="1965960"/>
            <a:ext cx="3749040" cy="182880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502920" y="1965960"/>
            <a:ext cx="50292" cy="182880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" y="2075688"/>
            <a:ext cx="502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V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161288" y="210312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Validity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1161288" y="2441448"/>
            <a:ext cx="3017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w=0.15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621792" y="2743200"/>
            <a:ext cx="3566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Prediction vs ground truth accuracy measurement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4389120" y="1965960"/>
            <a:ext cx="3749040" cy="182880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4389120" y="1965960"/>
            <a:ext cx="50292" cy="182880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507992" y="2075688"/>
            <a:ext cx="502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Cf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5047488" y="210312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Confidence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5047488" y="2441448"/>
            <a:ext cx="3017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w=0.15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4507992" y="2743200"/>
            <a:ext cx="3566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Temperature-scaled · Cf = raw / (1 + ln(T+1))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8275320" y="1965960"/>
            <a:ext cx="3749040" cy="1828800"/>
          </a:xfrm>
          <a:prstGeom prst="rect">
            <a:avLst/>
          </a:prstGeom>
          <a:solidFill>
            <a:srgbClr val="091524"/>
          </a:solidFill>
          <a:ln w="15240">
            <a:solidFill>
              <a:srgbClr val="FFB020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8275320" y="1965960"/>
            <a:ext cx="50292" cy="1828800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394192" y="2075688"/>
            <a:ext cx="502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8933688" y="210312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Risk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8933688" y="2441448"/>
            <a:ext cx="3017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w=0.25</a:t>
            </a:r>
            <a:endParaRPr lang="en-US" sz="950" dirty="0"/>
          </a:p>
        </p:txBody>
      </p:sp>
      <p:sp>
        <p:nvSpPr>
          <p:cNvPr id="26" name="Text 24"/>
          <p:cNvSpPr/>
          <p:nvPr/>
        </p:nvSpPr>
        <p:spPr>
          <a:xfrm>
            <a:off x="8394192" y="2743200"/>
            <a:ext cx="3566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NAIFP tier map: MINIMAL→0.0 | HIGH→0.8 | UNACCEPTABLE→1.0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502920" y="3931920"/>
            <a:ext cx="3749040" cy="1828800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502920" y="3931920"/>
            <a:ext cx="50292" cy="182880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21792" y="4041648"/>
            <a:ext cx="502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Co</a:t>
            </a:r>
            <a:endParaRPr lang="en-US" sz="1800" dirty="0"/>
          </a:p>
        </p:txBody>
      </p:sp>
      <p:sp>
        <p:nvSpPr>
          <p:cNvPr id="30" name="Text 28"/>
          <p:cNvSpPr/>
          <p:nvPr/>
        </p:nvSpPr>
        <p:spPr>
          <a:xfrm>
            <a:off x="1161288" y="406908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Compliance</a:t>
            </a:r>
            <a:endParaRPr lang="en-US" sz="1250" dirty="0"/>
          </a:p>
        </p:txBody>
      </p:sp>
      <p:sp>
        <p:nvSpPr>
          <p:cNvPr id="31" name="Text 29"/>
          <p:cNvSpPr/>
          <p:nvPr/>
        </p:nvSpPr>
        <p:spPr>
          <a:xfrm>
            <a:off x="1161288" y="4407408"/>
            <a:ext cx="3017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w=0.20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621792" y="4709160"/>
            <a:ext cx="3566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MFCM 47-check weighted average — POPIA · NAIFP · EU AI Act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4389120" y="3931920"/>
            <a:ext cx="3749040" cy="1828800"/>
          </a:xfrm>
          <a:prstGeom prst="rect">
            <a:avLst/>
          </a:prstGeom>
          <a:solidFill>
            <a:srgbClr val="091524"/>
          </a:solidFill>
          <a:ln w="15240">
            <a:solidFill>
              <a:srgbClr val="00C87A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4389120" y="3931920"/>
            <a:ext cx="50292" cy="1828800"/>
          </a:xfrm>
          <a:prstGeom prst="rect">
            <a:avLst/>
          </a:prstGeom>
          <a:solidFill>
            <a:srgbClr val="00C87A"/>
          </a:solidFill>
          <a:ln w="12700">
            <a:solidFill>
              <a:srgbClr val="00C87A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507992" y="4041648"/>
            <a:ext cx="502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</a:t>
            </a:r>
            <a:endParaRPr lang="en-US" sz="1800" dirty="0"/>
          </a:p>
        </p:txBody>
      </p:sp>
      <p:sp>
        <p:nvSpPr>
          <p:cNvPr id="36" name="Text 34"/>
          <p:cNvSpPr/>
          <p:nvPr/>
        </p:nvSpPr>
        <p:spPr>
          <a:xfrm>
            <a:off x="5047488" y="406908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Stability</a:t>
            </a:r>
            <a:endParaRPr lang="en-US" sz="1250" dirty="0"/>
          </a:p>
        </p:txBody>
      </p:sp>
      <p:sp>
        <p:nvSpPr>
          <p:cNvPr id="37" name="Text 35"/>
          <p:cNvSpPr/>
          <p:nvPr/>
        </p:nvSpPr>
        <p:spPr>
          <a:xfrm>
            <a:off x="5047488" y="4407408"/>
            <a:ext cx="3017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w=0.10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4507992" y="4709160"/>
            <a:ext cx="3566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JSD distribution drift &lt;15ms · S = 1 − JSD(current||baseline)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8275320" y="3931920"/>
            <a:ext cx="3749040" cy="182880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40" name="Shape 38"/>
          <p:cNvSpPr/>
          <p:nvPr/>
        </p:nvSpPr>
        <p:spPr>
          <a:xfrm>
            <a:off x="8275320" y="3931920"/>
            <a:ext cx="50292" cy="182880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8394192" y="4041648"/>
            <a:ext cx="502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I</a:t>
            </a:r>
            <a:endParaRPr lang="en-US" sz="1800" dirty="0"/>
          </a:p>
        </p:txBody>
      </p:sp>
      <p:sp>
        <p:nvSpPr>
          <p:cNvPr id="42" name="Text 40"/>
          <p:cNvSpPr/>
          <p:nvPr/>
        </p:nvSpPr>
        <p:spPr>
          <a:xfrm>
            <a:off x="8933688" y="406908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Societal Impact</a:t>
            </a:r>
            <a:endParaRPr lang="en-US" sz="1250" dirty="0"/>
          </a:p>
        </p:txBody>
      </p:sp>
      <p:sp>
        <p:nvSpPr>
          <p:cNvPr id="43" name="Text 41"/>
          <p:cNvSpPr/>
          <p:nvPr/>
        </p:nvSpPr>
        <p:spPr>
          <a:xfrm>
            <a:off x="8933688" y="4407408"/>
            <a:ext cx="3017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w=0.15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8394192" y="4709160"/>
            <a:ext cx="35661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56 HO-OS BFT combinations · SAHRC flag integration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Hardware Enforcement — FPGA Opcode Set &amp; Kill/Interrupt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 12: FPGA coprocessor with nanosecond interrupt · Claim 38: Extended opcode set · Figure 4: Hardware Kill/Interruption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097280"/>
            <a:ext cx="4846320" cy="507492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40080" y="1234440"/>
            <a:ext cx="4572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HARDWARE TIMING — PART 4.1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594360" y="169164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FF3B55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58368" y="176479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G_HALT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2103120" y="176479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CPU freeze + Relay OPEN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4526280" y="176479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10 ns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594360" y="219456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FF3B55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58368" y="226771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G_LOCK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2103120" y="226771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HSM-NVRAM persist BLOCK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4526280" y="226771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1 ms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594360" y="269748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2D9CD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58368" y="277063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D9CD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G_SOV_VERIFY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2103120" y="277063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SVS = min() sovereignty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4526280" y="277063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2D9CD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1 ms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594360" y="320040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9B5DE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58368" y="327355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9B5DE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G_ATTEST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2103120" y="327355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FPGA bitstream integrity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4526280" y="327355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9B5DE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10 ms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594360" y="370332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00C87A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58368" y="377647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C87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G_AUDIT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2103120" y="377647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Dilithium sign + StayChain™</a:t>
            </a:r>
            <a:endParaRPr lang="en-US" sz="950" dirty="0"/>
          </a:p>
        </p:txBody>
      </p:sp>
      <p:sp>
        <p:nvSpPr>
          <p:cNvPr id="26" name="Text 24"/>
          <p:cNvSpPr/>
          <p:nvPr/>
        </p:nvSpPr>
        <p:spPr>
          <a:xfrm>
            <a:off x="4526280" y="377647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00C87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5 ms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594360" y="420624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FFB02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58368" y="427939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G_QUARANTINE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2103120" y="427939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Isolate execution context</a:t>
            </a:r>
            <a:endParaRPr lang="en-US" sz="950" dirty="0"/>
          </a:p>
        </p:txBody>
      </p:sp>
      <p:sp>
        <p:nvSpPr>
          <p:cNvPr id="30" name="Text 28"/>
          <p:cNvSpPr/>
          <p:nvPr/>
        </p:nvSpPr>
        <p:spPr>
          <a:xfrm>
            <a:off x="4526280" y="427939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5 ms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594360" y="470916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FFB020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58368" y="478231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G_RESTRICT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2103120" y="478231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 to MEDIUM tier max</a:t>
            </a:r>
            <a:endParaRPr lang="en-US" sz="950" dirty="0"/>
          </a:p>
        </p:txBody>
      </p:sp>
      <p:sp>
        <p:nvSpPr>
          <p:cNvPr id="34" name="Text 32"/>
          <p:cNvSpPr/>
          <p:nvPr/>
        </p:nvSpPr>
        <p:spPr>
          <a:xfrm>
            <a:off x="4526280" y="478231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5 ms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594360" y="521208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00B4C6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58368" y="528523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B4C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G_SYNC</a:t>
            </a:r>
            <a:endParaRPr lang="en-US" sz="1000" dirty="0"/>
          </a:p>
        </p:txBody>
      </p:sp>
      <p:sp>
        <p:nvSpPr>
          <p:cNvPr id="37" name="Text 35"/>
          <p:cNvSpPr/>
          <p:nvPr/>
        </p:nvSpPr>
        <p:spPr>
          <a:xfrm>
            <a:off x="2103120" y="528523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Broadcast all nodes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4526280" y="528523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00B4C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200 ms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594360" y="5715000"/>
            <a:ext cx="4663440" cy="402336"/>
          </a:xfrm>
          <a:prstGeom prst="rect">
            <a:avLst/>
          </a:prstGeom>
          <a:solidFill>
            <a:srgbClr val="020A14"/>
          </a:solidFill>
          <a:ln w="8890">
            <a:solidFill>
              <a:srgbClr val="C9A227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58368" y="5788152"/>
            <a:ext cx="14173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9A22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G_ESCALATE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2103120" y="5788152"/>
            <a:ext cx="2423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Dilithium bundle → IGA</a:t>
            </a:r>
            <a:endParaRPr lang="en-US" sz="950" dirty="0"/>
          </a:p>
        </p:txBody>
      </p:sp>
      <p:sp>
        <p:nvSpPr>
          <p:cNvPr id="42" name="Text 40"/>
          <p:cNvSpPr/>
          <p:nvPr/>
        </p:nvSpPr>
        <p:spPr>
          <a:xfrm>
            <a:off x="4526280" y="5788152"/>
            <a:ext cx="777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b="1" dirty="0">
                <a:solidFill>
                  <a:srgbClr val="C9A22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&lt; 500 ms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5577840" y="1097280"/>
            <a:ext cx="6492240" cy="5074920"/>
          </a:xfrm>
          <a:prstGeom prst="rect">
            <a:avLst/>
          </a:prstGeom>
          <a:solidFill>
            <a:srgbClr val="091524"/>
          </a:solidFill>
          <a:ln w="15240">
            <a:solidFill>
              <a:srgbClr val="FF3B5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44" name="Text 42"/>
          <p:cNvSpPr/>
          <p:nvPr/>
        </p:nvSpPr>
        <p:spPr>
          <a:xfrm>
            <a:off x="5715000" y="1234440"/>
            <a:ext cx="6217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CRITICAL SOVEREIGN INTERRUPT SIGNAL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5715000" y="1627632"/>
            <a:ext cx="6217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G_HALT asserted simultaneously with relay OPEN — hardware-level, sub-10ns, non-bypassable.</a:t>
            </a:r>
            <a:endParaRPr lang="en-US" sz="1050" dirty="0"/>
          </a:p>
          <a:p>
            <a:pPr indent="0" marL="0">
              <a:buNone/>
            </a:pPr>
            <a:r>
              <a:rPr lang="en-US" sz="10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Measured latency: 8.3ns. No software path can intercept or delay this signal.</a:t>
            </a:r>
            <a:endParaRPr lang="en-US" sz="1050" dirty="0"/>
          </a:p>
          <a:p>
            <a:pPr indent="0" marL="0">
              <a:buNone/>
            </a:pPr>
            <a:endParaRPr lang="en-US" sz="1050" dirty="0"/>
          </a:p>
          <a:p>
            <a:pPr indent="0" marL="0">
              <a:buNone/>
            </a:pPr>
            <a:r>
              <a:rPr lang="en-US" sz="105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relay physically disconnects the model execution pathway. Even if OS or hypervisor is compromised, inference cannot proceed while relay is OPEN.</a:t>
            </a:r>
            <a:endParaRPr lang="en-US" sz="1050" dirty="0"/>
          </a:p>
        </p:txBody>
      </p:sp>
      <p:sp>
        <p:nvSpPr>
          <p:cNvPr id="46" name="Shape 44"/>
          <p:cNvSpPr/>
          <p:nvPr/>
        </p:nvSpPr>
        <p:spPr>
          <a:xfrm>
            <a:off x="5669280" y="3108960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7A90A8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5760720" y="3145536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AI Inference Request</a:t>
            </a:r>
            <a:endParaRPr lang="en-US" sz="1000" dirty="0"/>
          </a:p>
        </p:txBody>
      </p:sp>
      <p:sp>
        <p:nvSpPr>
          <p:cNvPr id="48" name="Shape 46"/>
          <p:cNvSpPr/>
          <p:nvPr/>
        </p:nvSpPr>
        <p:spPr>
          <a:xfrm>
            <a:off x="5669280" y="3493008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FFB02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5760720" y="3529584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B0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FPGA Policy Cell Array</a:t>
            </a:r>
            <a:endParaRPr lang="en-US" sz="1000" dirty="0"/>
          </a:p>
        </p:txBody>
      </p:sp>
      <p:sp>
        <p:nvSpPr>
          <p:cNvPr id="50" name="Shape 48"/>
          <p:cNvSpPr/>
          <p:nvPr/>
        </p:nvSpPr>
        <p:spPr>
          <a:xfrm>
            <a:off x="5669280" y="3877056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2D9CDB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5760720" y="3913632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2D9C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EVA Evaluation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5669280" y="4261104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00C87A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5760720" y="4297680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0C8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APPROVE / BLOCK</a:t>
            </a:r>
            <a:endParaRPr lang="en-US" sz="1000" dirty="0"/>
          </a:p>
        </p:txBody>
      </p:sp>
      <p:sp>
        <p:nvSpPr>
          <p:cNvPr id="54" name="Shape 52"/>
          <p:cNvSpPr/>
          <p:nvPr/>
        </p:nvSpPr>
        <p:spPr>
          <a:xfrm>
            <a:off x="5669280" y="4645152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FF3B55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5760720" y="4681728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 BLOCK → G_HALT + G_LOCK</a:t>
            </a:r>
            <a:endParaRPr lang="en-US" sz="1000" dirty="0"/>
          </a:p>
        </p:txBody>
      </p:sp>
      <p:sp>
        <p:nvSpPr>
          <p:cNvPr id="56" name="Shape 54"/>
          <p:cNvSpPr/>
          <p:nvPr/>
        </p:nvSpPr>
        <p:spPr>
          <a:xfrm>
            <a:off x="5669280" y="5029200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FF3B55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5760720" y="5065776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3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6.  Relay OPEN (&lt;1ms)</a:t>
            </a:r>
            <a:endParaRPr lang="en-US" sz="1000" dirty="0"/>
          </a:p>
        </p:txBody>
      </p:sp>
      <p:sp>
        <p:nvSpPr>
          <p:cNvPr id="58" name="Shape 56"/>
          <p:cNvSpPr/>
          <p:nvPr/>
        </p:nvSpPr>
        <p:spPr>
          <a:xfrm>
            <a:off x="5669280" y="5413248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00B4C6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5760720" y="5449824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7.  G_AUDIT → StayChain™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5669280" y="5797296"/>
            <a:ext cx="6263640" cy="292608"/>
          </a:xfrm>
          <a:prstGeom prst="rect">
            <a:avLst/>
          </a:prstGeom>
          <a:solidFill>
            <a:srgbClr val="0A1E3D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5760720" y="5833872"/>
            <a:ext cx="6126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8.  IGA Notification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StayChain™ Audit + 14-Stage Deterministic Governance FSM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Claims 14-16: PQC blockchain audit · Claim 15: Deterministic sovereign execution sequence · BFT 3-witness (GP·WC·KZN)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097280"/>
            <a:ext cx="5806440" cy="2633472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40080" y="1207008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STAYCHAIN™ — IMMUTABLE BLOCKCHAIN AUDIT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640080" y="1572768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SHA-3-256 cross-block hashing — tamper-evident chain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1911096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0B4C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CRYSTALS-Dilithium post-quantum signatures on every record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40080" y="2249424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SPHINCS+ counter-signing for long-term quantum resistance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640080" y="2587752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BFT consensus: 3 ZA witness nodes — Gauteng · Western Cape · KZN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40080" y="2926080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WORM dual-path: Classical Cassandra + Blockchain StayChain™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40080" y="3264408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PROV-ML data lineage + DUO ontology tagging on all records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40080" y="3602736"/>
            <a:ext cx="5577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7-year tamper-proof retention (POPIA + ISO 42001 compliant)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6492240" y="1097280"/>
            <a:ext cx="5577840" cy="2633472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629400" y="1207008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14-STAGE DETERMINISTIC SOVEREIGN FSM — CLAIM 15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6565392" y="1572768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7A90A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565392" y="1636776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7A90A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S0:INIT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8394192" y="1572768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2D9CDB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394192" y="1636776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2D9CD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S1:VERIFY</a:t>
            </a:r>
            <a:endParaRPr lang="en-US" sz="850" dirty="0"/>
          </a:p>
        </p:txBody>
      </p:sp>
      <p:sp>
        <p:nvSpPr>
          <p:cNvPr id="20" name="Shape 18"/>
          <p:cNvSpPr/>
          <p:nvPr/>
        </p:nvSpPr>
        <p:spPr>
          <a:xfrm>
            <a:off x="10222992" y="1572768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9B5DE5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222992" y="1636776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9B5DE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S2:EVALUATE</a:t>
            </a:r>
            <a:endParaRPr lang="en-US" sz="850" dirty="0"/>
          </a:p>
        </p:txBody>
      </p:sp>
      <p:sp>
        <p:nvSpPr>
          <p:cNvPr id="22" name="Shape 20"/>
          <p:cNvSpPr/>
          <p:nvPr/>
        </p:nvSpPr>
        <p:spPr>
          <a:xfrm>
            <a:off x="6565392" y="2020824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C9A227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565392" y="2084832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C9A22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S3:AUTHORISE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8394192" y="2020824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00C87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394192" y="2084832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00C87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S4:EXECUTE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10222992" y="2020824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00B4C6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222992" y="2084832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00B4C6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S5:MONITOR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6565392" y="2468880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FFB02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565392" y="2532888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S6:RESTRICT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8394192" y="2468880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FFB02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8394192" y="2532888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S7:ESCALATE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10222992" y="2468880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FF3B55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10222992" y="2532888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S8:QUARANTINE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6565392" y="2916936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FFB02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6565392" y="2980944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S9:SOV_ISOLATED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8394192" y="2916936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2D9CDB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8394192" y="2980944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2D9CD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S10:AUDIT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10222992" y="2916936"/>
            <a:ext cx="1719072" cy="329184"/>
          </a:xfrm>
          <a:prstGeom prst="rect">
            <a:avLst/>
          </a:prstGeom>
          <a:solidFill>
            <a:srgbClr val="020A14"/>
          </a:solidFill>
          <a:ln w="10160">
            <a:solidFill>
              <a:srgbClr val="FF3B55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10222992" y="2980944"/>
            <a:ext cx="1719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S11:FAIL_CLOSED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502920" y="3931920"/>
            <a:ext cx="5806440" cy="2121408"/>
          </a:xfrm>
          <a:prstGeom prst="rect">
            <a:avLst/>
          </a:prstGeom>
          <a:solidFill>
            <a:srgbClr val="091524"/>
          </a:solidFill>
          <a:ln w="15240">
            <a:solidFill>
              <a:srgbClr val="FFB020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41" name="Text 39"/>
          <p:cNvSpPr/>
          <p:nvPr/>
        </p:nvSpPr>
        <p:spPr>
          <a:xfrm>
            <a:off x="640080" y="4041648"/>
            <a:ext cx="5577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FIVE DEGRADED OPERATING MODES — PART 6.2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640080" y="4407408"/>
            <a:ext cx="2148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0C87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NOMINAL</a:t>
            </a:r>
            <a:endParaRPr lang="en-US" sz="950" dirty="0"/>
          </a:p>
        </p:txBody>
      </p:sp>
      <p:sp>
        <p:nvSpPr>
          <p:cNvPr id="43" name="Text 41"/>
          <p:cNvSpPr/>
          <p:nvPr/>
        </p:nvSpPr>
        <p:spPr>
          <a:xfrm>
            <a:off x="2788920" y="4407408"/>
            <a:ext cx="3429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Full governance — all 14 stages active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640080" y="4672584"/>
            <a:ext cx="2148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3.1 COARSE RESTRICT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2788920" y="4672584"/>
            <a:ext cx="3429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HIGH/UNACCEPTABLE tokens blocked at inference gate</a:t>
            </a:r>
            <a:endParaRPr lang="en-US" sz="950" dirty="0"/>
          </a:p>
        </p:txBody>
      </p:sp>
      <p:sp>
        <p:nvSpPr>
          <p:cNvPr id="46" name="Text 44"/>
          <p:cNvSpPr/>
          <p:nvPr/>
        </p:nvSpPr>
        <p:spPr>
          <a:xfrm>
            <a:off x="640080" y="4937760"/>
            <a:ext cx="2148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FFB02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3.2 ELEVATED</a:t>
            </a:r>
            <a:endParaRPr lang="en-US" sz="950" dirty="0"/>
          </a:p>
        </p:txBody>
      </p:sp>
      <p:sp>
        <p:nvSpPr>
          <p:cNvPr id="47" name="Text 45"/>
          <p:cNvSpPr/>
          <p:nvPr/>
        </p:nvSpPr>
        <p:spPr>
          <a:xfrm>
            <a:off x="2788920" y="4937760"/>
            <a:ext cx="3429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IGA notified, HITL mandatory queue</a:t>
            </a:r>
            <a:endParaRPr lang="en-US" sz="950" dirty="0"/>
          </a:p>
        </p:txBody>
      </p:sp>
      <p:sp>
        <p:nvSpPr>
          <p:cNvPr id="48" name="Text 46"/>
          <p:cNvSpPr/>
          <p:nvPr/>
        </p:nvSpPr>
        <p:spPr>
          <a:xfrm>
            <a:off x="640080" y="5202936"/>
            <a:ext cx="2148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3.3 FINE DEGRADED</a:t>
            </a:r>
            <a:endParaRPr lang="en-US" sz="950" dirty="0"/>
          </a:p>
        </p:txBody>
      </p:sp>
      <p:sp>
        <p:nvSpPr>
          <p:cNvPr id="49" name="Text 47"/>
          <p:cNvSpPr/>
          <p:nvPr/>
        </p:nvSpPr>
        <p:spPr>
          <a:xfrm>
            <a:off x="2788920" y="5202936"/>
            <a:ext cx="3429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Model quarantined, execution context isolated</a:t>
            </a:r>
            <a:endParaRPr lang="en-US" sz="950" dirty="0"/>
          </a:p>
        </p:txBody>
      </p:sp>
      <p:sp>
        <p:nvSpPr>
          <p:cNvPr id="50" name="Text 48"/>
          <p:cNvSpPr/>
          <p:nvPr/>
        </p:nvSpPr>
        <p:spPr>
          <a:xfrm>
            <a:off x="640080" y="5468112"/>
            <a:ext cx="2148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4.1 NEAR HALT</a:t>
            </a:r>
            <a:endParaRPr lang="en-US" sz="950" dirty="0"/>
          </a:p>
        </p:txBody>
      </p:sp>
      <p:sp>
        <p:nvSpPr>
          <p:cNvPr id="51" name="Text 49"/>
          <p:cNvSpPr/>
          <p:nvPr/>
        </p:nvSpPr>
        <p:spPr>
          <a:xfrm>
            <a:off x="2788920" y="5468112"/>
            <a:ext cx="3429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Recovery mode active, dual-officer required</a:t>
            </a:r>
            <a:endParaRPr lang="en-US" sz="950" dirty="0"/>
          </a:p>
        </p:txBody>
      </p:sp>
      <p:sp>
        <p:nvSpPr>
          <p:cNvPr id="52" name="Text 50"/>
          <p:cNvSpPr/>
          <p:nvPr/>
        </p:nvSpPr>
        <p:spPr>
          <a:xfrm>
            <a:off x="640080" y="5733288"/>
            <a:ext cx="21488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FF3B5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4.2 FULL HALT</a:t>
            </a:r>
            <a:endParaRPr lang="en-US" sz="950" dirty="0"/>
          </a:p>
        </p:txBody>
      </p:sp>
      <p:sp>
        <p:nvSpPr>
          <p:cNvPr id="53" name="Text 51"/>
          <p:cNvSpPr/>
          <p:nvPr/>
        </p:nvSpPr>
        <p:spPr>
          <a:xfrm>
            <a:off x="2788920" y="5733288"/>
            <a:ext cx="3429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G_HALT + Relay OPEN · No inference · IGA emergency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6492240" y="3931920"/>
            <a:ext cx="5577840" cy="2121408"/>
          </a:xfrm>
          <a:prstGeom prst="rect">
            <a:avLst/>
          </a:prstGeom>
          <a:solidFill>
            <a:srgbClr val="091524"/>
          </a:solidFill>
          <a:ln w="15240">
            <a:solidFill>
              <a:srgbClr val="00C87A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55" name="Text 53"/>
          <p:cNvSpPr/>
          <p:nvPr/>
        </p:nvSpPr>
        <p:spPr>
          <a:xfrm>
            <a:off x="6629400" y="4041648"/>
            <a:ext cx="5303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00C87A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RECOVERY &amp; DUAL-OFFICER CLEARANCE</a:t>
            </a:r>
            <a:endParaRPr lang="en-US" sz="1000" dirty="0"/>
          </a:p>
        </p:txBody>
      </p:sp>
      <p:sp>
        <p:nvSpPr>
          <p:cNvPr id="56" name="Text 54"/>
          <p:cNvSpPr/>
          <p:nvPr/>
        </p:nvSpPr>
        <p:spPr>
          <a:xfrm>
            <a:off x="6629400" y="4370832"/>
            <a:ext cx="5303520" cy="1581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Recovery from FAIL_CLOSED requires:
</a:t>
            </a:r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Two authorised officers with biometric tokens</a:t>
            </a:r>
            <a:endParaRPr lang="en-US" sz="950" dirty="0"/>
          </a:p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Root Cause Analysis (RCA) reference number</a:t>
            </a:r>
            <a:endParaRPr lang="en-US" sz="950" dirty="0"/>
          </a:p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IGA acknowledgement of escalation bundle</a:t>
            </a:r>
            <a:endParaRPr lang="en-US" sz="950" dirty="0"/>
          </a:p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S12:RECOVERY → S0:INIT → EXECUTE sequence</a:t>
            </a:r>
            <a:endParaRPr lang="en-US" sz="950" dirty="0"/>
          </a:p>
          <a:p>
            <a:pPr indent="0" marL="0">
              <a:buNone/>
            </a:pPr>
            <a:endParaRPr lang="en-US" sz="950" dirty="0"/>
          </a:p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non-bypassable dual-officer requirement prevents unauthorised reinstatement of blocked AI systems, ensuring accountability cannot be circumvented.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Enterprise — Large Corporations &amp; Financial Institutions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organisations deploying high-stakes AI in credit, fraud, HR, medical, and operational systems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188720"/>
            <a:ext cx="3749040" cy="2057400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2920" y="1188720"/>
            <a:ext cx="50292" cy="2057400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12648" y="129844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🏦  Banking &amp; Finance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12648" y="1664208"/>
            <a:ext cx="354787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 scoring · Fraud detection · AML · Algorithmic trading. POPIA s.22 data processing obligation. SA Reserve Bank AI guidance compliance. Real-time bias enforcement per SAHRC.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389120" y="1188720"/>
            <a:ext cx="3749040" cy="2057400"/>
          </a:xfrm>
          <a:prstGeom prst="rect">
            <a:avLst/>
          </a:prstGeom>
          <a:solidFill>
            <a:srgbClr val="091524"/>
          </a:solidFill>
          <a:ln w="15240">
            <a:solidFill>
              <a:srgbClr val="FF3B5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389120" y="1188720"/>
            <a:ext cx="50292" cy="2057400"/>
          </a:xfrm>
          <a:prstGeom prst="rect">
            <a:avLst/>
          </a:prstGeom>
          <a:solidFill>
            <a:srgbClr val="FF3B55"/>
          </a:solidFill>
          <a:ln w="12700">
            <a:solidFill>
              <a:srgbClr val="FF3B55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498848" y="129844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3B5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🏥  Healthcare &amp; Insurance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498848" y="1664208"/>
            <a:ext cx="354787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Medical diagnostics · Clinical decision support · Risk underwriting. National Health Act alignment. Real-time EVA scoring prevents misdiagnosis liability. Immutable audit for malpractice defence.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8275320" y="1188720"/>
            <a:ext cx="3749040" cy="2057400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8275320" y="1188720"/>
            <a:ext cx="50292" cy="2057400"/>
          </a:xfrm>
          <a:prstGeom prst="rect">
            <a:avLst/>
          </a:prstGeom>
          <a:solidFill>
            <a:srgbClr val="2D9CDB"/>
          </a:solidFill>
          <a:ln w="12700">
            <a:solidFill>
              <a:srgbClr val="2D9CD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8385048" y="129844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👔  HR &amp; Talent Management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8385048" y="1664208"/>
            <a:ext cx="354787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Recruitment screening · Performance monitoring · Workforce analytics. Labour Relations Act alignment. DI &lt; 0.80 triggers automatic SAHRC notification. Prevents discriminatory AI hiring.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502920" y="3429000"/>
            <a:ext cx="3749040" cy="2057400"/>
          </a:xfrm>
          <a:prstGeom prst="rect">
            <a:avLst/>
          </a:prstGeom>
          <a:solidFill>
            <a:srgbClr val="091524"/>
          </a:solidFill>
          <a:ln w="15240">
            <a:solidFill>
              <a:srgbClr val="FFB020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502920" y="3429000"/>
            <a:ext cx="50292" cy="2057400"/>
          </a:xfrm>
          <a:prstGeom prst="rect">
            <a:avLst/>
          </a:prstGeom>
          <a:solidFill>
            <a:srgbClr val="FFB020"/>
          </a:solidFill>
          <a:ln w="12700">
            <a:solidFill>
              <a:srgbClr val="FFB02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12648" y="35387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B020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🏭  Manufacturing &amp; Mining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612648" y="3904488"/>
            <a:ext cx="354787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Predictive maintenance · Quality control · Safety systems. Critical infrastructure protection. G_HALT &lt;10ns prevents industrial AI from causing safety incidents.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4389120" y="3429000"/>
            <a:ext cx="3749040" cy="2057400"/>
          </a:xfrm>
          <a:prstGeom prst="rect">
            <a:avLst/>
          </a:prstGeom>
          <a:solidFill>
            <a:srgbClr val="091524"/>
          </a:solidFill>
          <a:ln w="15240">
            <a:solidFill>
              <a:srgbClr val="00B4C6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4389120" y="3429000"/>
            <a:ext cx="50292" cy="2057400"/>
          </a:xfrm>
          <a:prstGeom prst="rect">
            <a:avLst/>
          </a:prstGeom>
          <a:solidFill>
            <a:srgbClr val="00B4C6"/>
          </a:solidFill>
          <a:ln w="12700">
            <a:solidFill>
              <a:srgbClr val="00B4C6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498848" y="35387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0B4C6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📡  Telecoms &amp; Media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4498848" y="3904488"/>
            <a:ext cx="354787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Content recommendation · Customer churn · Network optimisation. ICASA regulatory alignment. Sovereignty routing enforcement — all data stays within ZA AS paths.</a:t>
            </a:r>
            <a:endParaRPr lang="en-US" sz="1050" dirty="0"/>
          </a:p>
        </p:txBody>
      </p:sp>
      <p:sp>
        <p:nvSpPr>
          <p:cNvPr id="25" name="Shape 23"/>
          <p:cNvSpPr/>
          <p:nvPr/>
        </p:nvSpPr>
        <p:spPr>
          <a:xfrm>
            <a:off x="8275320" y="3429000"/>
            <a:ext cx="3749040" cy="2057400"/>
          </a:xfrm>
          <a:prstGeom prst="rect">
            <a:avLst/>
          </a:prstGeom>
          <a:solidFill>
            <a:srgbClr val="091524"/>
          </a:solidFill>
          <a:ln w="15240">
            <a:solidFill>
              <a:srgbClr val="9B5DE5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8275320" y="3429000"/>
            <a:ext cx="50292" cy="2057400"/>
          </a:xfrm>
          <a:prstGeom prst="rect">
            <a:avLst/>
          </a:prstGeom>
          <a:solidFill>
            <a:srgbClr val="9B5DE5"/>
          </a:solidFill>
          <a:ln w="12700">
            <a:solidFill>
              <a:srgbClr val="9B5DE5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8385048" y="3538728"/>
            <a:ext cx="35478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9B5DE5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🛒  Retail &amp; E-commerce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8385048" y="3904488"/>
            <a:ext cx="3547872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Pricing algorithms · Customer profiling · Fraud detection. Consumer Protection Act alignment. Algorithmic pricing transparency enforced via FPGA policy cells.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502920" y="5742432"/>
            <a:ext cx="11155680" cy="384048"/>
          </a:xfrm>
          <a:prstGeom prst="rect">
            <a:avLst/>
          </a:prstGeom>
          <a:solidFill>
            <a:srgbClr val="0A1E3D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594360" y="5760720"/>
            <a:ext cx="10972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C9A22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Value: Real-time compliance · Regulatory fine avoidance · Audit-ready AI decisions · Board-level AI governance dashboard · ISO 42001 certification pathway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50C1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128016"/>
            <a:ext cx="1115568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Government &amp; National Infrastructure</a:t>
            </a:r>
            <a:endParaRPr lang="en-US" sz="2400" dirty="0"/>
          </a:p>
        </p:txBody>
      </p:sp>
      <p:sp>
        <p:nvSpPr>
          <p:cNvPr id="3" name="Shape 1"/>
          <p:cNvSpPr/>
          <p:nvPr/>
        </p:nvSpPr>
        <p:spPr>
          <a:xfrm>
            <a:off x="502920" y="969264"/>
            <a:ext cx="502920" cy="41148"/>
          </a:xfrm>
          <a:prstGeom prst="rect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02920" y="987552"/>
            <a:ext cx="11155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UDOC as South Africa's sovereign AI governance layer — the infrastructure government cannot build itself at this speed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1097280"/>
            <a:ext cx="5623560" cy="4919472"/>
          </a:xfrm>
          <a:prstGeom prst="rect">
            <a:avLst/>
          </a:prstGeom>
          <a:solidFill>
            <a:srgbClr val="091524"/>
          </a:solidFill>
          <a:ln w="15240">
            <a:solidFill>
              <a:srgbClr val="C9A227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40080" y="1207008"/>
            <a:ext cx="5349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NATIONAL AI GOVERNANCE MANDATE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640080" y="1572768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DDE6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NAIFP (August 2024) requires all AI systems operating in South Africa to comply with six national pillars. UDOC is the only platform that enforces all six simultaneously at hardware level: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621792" y="2551176"/>
            <a:ext cx="320040" cy="32004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21792" y="2551176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1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1024128" y="2551176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Fairness &amp; Bias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2633472" y="2551176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 DI/SPD thresholds → SAHRC auto-notification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621792" y="3118104"/>
            <a:ext cx="320040" cy="32004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1792" y="3118104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2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1024128" y="3118104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Transparency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2633472" y="3118104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EVA score explainable + logged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621792" y="3685032"/>
            <a:ext cx="320040" cy="32004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21792" y="3685032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3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1024128" y="3685032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Privacy (POPIA)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2633472" y="3685032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POPIA s.72 cross-border + s.22 processing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621792" y="4251960"/>
            <a:ext cx="320040" cy="32004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21792" y="425196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4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1024128" y="4251960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Safety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2633472" y="42519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G_HALT &lt;10ns + FPGA enforcement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621792" y="4818888"/>
            <a:ext cx="320040" cy="32004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" y="4818888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5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1024128" y="4818888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Accountability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2633472" y="4818888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StayChain™ + IGA escalation chain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621792" y="5385816"/>
            <a:ext cx="320040" cy="320040"/>
          </a:xfrm>
          <a:prstGeom prst="ellipse">
            <a:avLst/>
          </a:prstGeom>
          <a:solidFill>
            <a:srgbClr val="C9A227"/>
          </a:solidFill>
          <a:ln w="12700">
            <a:solidFill>
              <a:srgbClr val="C9A227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21792" y="5385816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20A14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6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1024128" y="5385816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C9A227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Human Oversight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2633472" y="5385816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HITL 48h SLA + dual-officer recovery</a:t>
            </a:r>
            <a:endParaRPr lang="en-US" sz="950" dirty="0"/>
          </a:p>
        </p:txBody>
      </p:sp>
      <p:sp>
        <p:nvSpPr>
          <p:cNvPr id="32" name="Shape 30"/>
          <p:cNvSpPr/>
          <p:nvPr/>
        </p:nvSpPr>
        <p:spPr>
          <a:xfrm>
            <a:off x="6355080" y="1097280"/>
            <a:ext cx="5760720" cy="4919472"/>
          </a:xfrm>
          <a:prstGeom prst="rect">
            <a:avLst/>
          </a:prstGeom>
          <a:solidFill>
            <a:srgbClr val="091524"/>
          </a:solidFill>
          <a:ln w="15240">
            <a:solidFill>
              <a:srgbClr val="2D9CDB"/>
            </a:solidFill>
            <a:prstDash val="solid"/>
          </a:ln>
          <a:effectLst>
            <a:outerShdw sx="100000" sy="100000" kx="0" ky="0" algn="bl" rotWithShape="0" blurRad="177800" dist="38100" dir="8100000">
              <a:srgbClr val="000000">
                <a:alpha val="45000"/>
              </a:srgbClr>
            </a:outerShdw>
          </a:effectLst>
        </p:spPr>
      </p:sp>
      <p:sp>
        <p:nvSpPr>
          <p:cNvPr id="33" name="Text 31"/>
          <p:cNvSpPr/>
          <p:nvPr/>
        </p:nvSpPr>
        <p:spPr>
          <a:xfrm>
            <a:off x="6492240" y="1207008"/>
            <a:ext cx="5486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GOVERNMENT USE CASES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492240" y="1645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⚖  Justice &amp; Courts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6492240" y="1920240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Recidivism prediction · Sentencing support · Explainable AI decisions for judicial accountability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6492240" y="2359152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🛂  Home Affairs &amp; Border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6492240" y="2633472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Identity verification · Refugee risk assessment · Constitutional rights protection via EVA scoring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6492240" y="3072384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📊  SARS &amp; Treasury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6492240" y="3346704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Tax fraud AI · Revenue forecasting · All decisions audit-ready for Parliamentary scrutiny</a:t>
            </a:r>
            <a:endParaRPr lang="en-US" sz="950" dirty="0"/>
          </a:p>
        </p:txBody>
      </p:sp>
      <p:sp>
        <p:nvSpPr>
          <p:cNvPr id="40" name="Text 38"/>
          <p:cNvSpPr/>
          <p:nvPr/>
        </p:nvSpPr>
        <p:spPr>
          <a:xfrm>
            <a:off x="6492240" y="3785616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🏥  NHI Implementation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6492240" y="4059936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Patient prioritisation · Resource allocation · Prevents discriminatory AI in national health access</a:t>
            </a:r>
            <a:endParaRPr lang="en-US" sz="950" dirty="0"/>
          </a:p>
        </p:txBody>
      </p:sp>
      <p:sp>
        <p:nvSpPr>
          <p:cNvPr id="42" name="Text 40"/>
          <p:cNvSpPr/>
          <p:nvPr/>
        </p:nvSpPr>
        <p:spPr>
          <a:xfrm>
            <a:off x="6492240" y="4498848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⚡  Eskom &amp; Infrastructure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6492240" y="4773168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Grid load AI · Fault prediction · Critical national infrastructure — G_HALT prevents AI-caused outages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6492240" y="521208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2D9CD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🎓  DHET Education AI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6492240" y="5486400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7A90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 outcome prediction · Admissions · Fairness enforcement across socioeconomic demographics</a:t>
            </a:r>
            <a:endParaRPr lang="en-US" sz="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UDOC Sovereign AI Governance Infrastructure — Pitch Deck v9.3</dc:title>
  <dc:subject>Enterprise · Corporate · Government · National Infrastructure · Cloud Deployment</dc:subject>
  <dc:creator>G.O.D.S Holdings (Pty) Ltd</dc:creator>
  <cp:lastModifiedBy>G.O.D.S Holdings (Pty) Ltd</cp:lastModifiedBy>
  <cp:revision>1</cp:revision>
  <dcterms:created xsi:type="dcterms:W3CDTF">2026-05-21T23:14:46Z</dcterms:created>
  <dcterms:modified xsi:type="dcterms:W3CDTF">2026-05-21T23:14:46Z</dcterms:modified>
</cp:coreProperties>
</file>