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charts/chart1.xml" ContentType="application/vnd.openxmlformats-officedocument.drawingml.chart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notesMasterIdLst>
    <p:notesMasterId r:id="rId1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S.E.T.H.S</c:v>
                </c:pt>
              </c:strCache>
            </c:strRef>
          </c:tx>
          <c:spPr>
            <a:solidFill>
              <a:srgbClr val="2E7D5E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Sheet1!$A$2:$A$6</c:f>
              <c:multiLvlStrCache>
                <c:ptCount val="5"/>
                <c:lvl>
                  <c:pt idx="0">
                    <c:v>Yr 1</c:v>
                  </c:pt>
                  <c:pt idx="1">
                    <c:v>Yr 2</c:v>
                  </c:pt>
                  <c:pt idx="2">
                    <c:v>Yr 3</c:v>
                  </c:pt>
                  <c:pt idx="3">
                    <c:v>Yr 5</c:v>
                  </c:pt>
                  <c:pt idx="4">
                    <c:v>Yr 10</c:v>
                  </c:pt>
                </c:lvl>
              </c:multiLvlStrCache>
            </c:multiLvl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8</c:v>
                </c:pt>
                <c:pt idx="2">
                  <c:v>20</c:v>
                </c:pt>
                <c:pt idx="3">
                  <c:v>60</c:v>
                </c:pt>
                <c:pt idx="4">
                  <c:v>180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UDOC</c:v>
                </c:pt>
              </c:strCache>
            </c:strRef>
          </c:tx>
          <c:spPr>
            <a:solidFill>
              <a:srgbClr val="7D502E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Sheet1!$A$2:$A$6</c:f>
              <c:multiLvlStrCache>
                <c:ptCount val="5"/>
                <c:lvl>
                  <c:pt idx="0">
                    <c:v>Yr 1</c:v>
                  </c:pt>
                  <c:pt idx="1">
                    <c:v>Yr 2</c:v>
                  </c:pt>
                  <c:pt idx="2">
                    <c:v>Yr 3</c:v>
                  </c:pt>
                  <c:pt idx="3">
                    <c:v>Yr 5</c:v>
                  </c:pt>
                  <c:pt idx="4">
                    <c:v>Yr 10</c:v>
                  </c:pt>
                </c:lvl>
              </c:multiLvlStrCache>
            </c:multiLvl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</c:v>
                </c:pt>
                <c:pt idx="1">
                  <c:v>5</c:v>
                </c:pt>
                <c:pt idx="2">
                  <c:v>70</c:v>
                </c:pt>
                <c:pt idx="3">
                  <c:v>250</c:v>
                </c:pt>
                <c:pt idx="4">
                  <c:v>650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T.S + Other</c:v>
                </c:pt>
              </c:strCache>
            </c:strRef>
          </c:tx>
          <c:spPr>
            <a:solidFill>
              <a:srgbClr val="5E2E7D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Sheet1!$A$2:$A$6</c:f>
              <c:multiLvlStrCache>
                <c:ptCount val="5"/>
                <c:lvl>
                  <c:pt idx="0">
                    <c:v>Yr 1</c:v>
                  </c:pt>
                  <c:pt idx="1">
                    <c:v>Yr 2</c:v>
                  </c:pt>
                  <c:pt idx="2">
                    <c:v>Yr 3</c:v>
                  </c:pt>
                  <c:pt idx="3">
                    <c:v>Yr 5</c:v>
                  </c:pt>
                  <c:pt idx="4">
                    <c:v>Yr 10</c:v>
                  </c:pt>
                </c:lvl>
              </c:multiLvlStrCache>
            </c:multiLvl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0</c:v>
                </c:pt>
                <c:pt idx="1">
                  <c:v>2</c:v>
                </c:pt>
                <c:pt idx="2">
                  <c:v>8</c:v>
                </c:pt>
                <c:pt idx="3">
                  <c:v>90</c:v>
                </c:pt>
                <c:pt idx="4">
                  <c:v>310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2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50"/>
        <c:overlap val="10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444455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E8E4D8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444455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</c:legend>
    <c:plotVisOnly val="1"/>
    <c:dispBlanksAs val="span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60E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4572" cy="6858000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914400" y="0"/>
            <a:ext cx="4572" cy="6858000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1828800" y="0"/>
            <a:ext cx="4572" cy="6858000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5" name="Shape 3"/>
          <p:cNvSpPr/>
          <p:nvPr/>
        </p:nvSpPr>
        <p:spPr>
          <a:xfrm>
            <a:off x="2743200" y="0"/>
            <a:ext cx="4572" cy="6858000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6" name="Shape 4"/>
          <p:cNvSpPr/>
          <p:nvPr/>
        </p:nvSpPr>
        <p:spPr>
          <a:xfrm>
            <a:off x="3657600" y="0"/>
            <a:ext cx="4572" cy="6858000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7" name="Shape 5"/>
          <p:cNvSpPr/>
          <p:nvPr/>
        </p:nvSpPr>
        <p:spPr>
          <a:xfrm>
            <a:off x="4572000" y="0"/>
            <a:ext cx="4572" cy="6858000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8" name="Shape 6"/>
          <p:cNvSpPr/>
          <p:nvPr/>
        </p:nvSpPr>
        <p:spPr>
          <a:xfrm>
            <a:off x="5486400" y="0"/>
            <a:ext cx="4572" cy="6858000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9" name="Shape 7"/>
          <p:cNvSpPr/>
          <p:nvPr/>
        </p:nvSpPr>
        <p:spPr>
          <a:xfrm>
            <a:off x="6400800" y="0"/>
            <a:ext cx="4572" cy="6858000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10" name="Shape 8"/>
          <p:cNvSpPr/>
          <p:nvPr/>
        </p:nvSpPr>
        <p:spPr>
          <a:xfrm>
            <a:off x="7315200" y="0"/>
            <a:ext cx="4572" cy="6858000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11" name="Shape 9"/>
          <p:cNvSpPr/>
          <p:nvPr/>
        </p:nvSpPr>
        <p:spPr>
          <a:xfrm>
            <a:off x="8229600" y="0"/>
            <a:ext cx="4572" cy="6858000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12" name="Shape 10"/>
          <p:cNvSpPr/>
          <p:nvPr/>
        </p:nvSpPr>
        <p:spPr>
          <a:xfrm>
            <a:off x="9144000" y="0"/>
            <a:ext cx="4572" cy="6858000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13" name="Shape 11"/>
          <p:cNvSpPr/>
          <p:nvPr/>
        </p:nvSpPr>
        <p:spPr>
          <a:xfrm>
            <a:off x="10058400" y="0"/>
            <a:ext cx="4572" cy="6858000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14" name="Shape 12"/>
          <p:cNvSpPr/>
          <p:nvPr/>
        </p:nvSpPr>
        <p:spPr>
          <a:xfrm>
            <a:off x="10972800" y="0"/>
            <a:ext cx="4572" cy="6858000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15" name="Shape 13"/>
          <p:cNvSpPr/>
          <p:nvPr/>
        </p:nvSpPr>
        <p:spPr>
          <a:xfrm>
            <a:off x="11887200" y="0"/>
            <a:ext cx="4572" cy="6858000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16" name="Shape 14"/>
          <p:cNvSpPr/>
          <p:nvPr/>
        </p:nvSpPr>
        <p:spPr>
          <a:xfrm>
            <a:off x="0" y="0"/>
            <a:ext cx="12161520" cy="4572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17" name="Shape 15"/>
          <p:cNvSpPr/>
          <p:nvPr/>
        </p:nvSpPr>
        <p:spPr>
          <a:xfrm>
            <a:off x="0" y="868680"/>
            <a:ext cx="12161520" cy="4572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18" name="Shape 16"/>
          <p:cNvSpPr/>
          <p:nvPr/>
        </p:nvSpPr>
        <p:spPr>
          <a:xfrm>
            <a:off x="0" y="1737360"/>
            <a:ext cx="12161520" cy="4572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19" name="Shape 17"/>
          <p:cNvSpPr/>
          <p:nvPr/>
        </p:nvSpPr>
        <p:spPr>
          <a:xfrm>
            <a:off x="0" y="2606040"/>
            <a:ext cx="12161520" cy="4572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20" name="Shape 18"/>
          <p:cNvSpPr/>
          <p:nvPr/>
        </p:nvSpPr>
        <p:spPr>
          <a:xfrm>
            <a:off x="0" y="3474720"/>
            <a:ext cx="12161520" cy="4572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21" name="Shape 19"/>
          <p:cNvSpPr/>
          <p:nvPr/>
        </p:nvSpPr>
        <p:spPr>
          <a:xfrm>
            <a:off x="0" y="4343400"/>
            <a:ext cx="12161520" cy="4572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22" name="Shape 20"/>
          <p:cNvSpPr/>
          <p:nvPr/>
        </p:nvSpPr>
        <p:spPr>
          <a:xfrm>
            <a:off x="0" y="5212080"/>
            <a:ext cx="12161520" cy="4572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23" name="Shape 21"/>
          <p:cNvSpPr/>
          <p:nvPr/>
        </p:nvSpPr>
        <p:spPr>
          <a:xfrm>
            <a:off x="0" y="6080760"/>
            <a:ext cx="12161520" cy="4572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24" name="Shape 22"/>
          <p:cNvSpPr/>
          <p:nvPr/>
        </p:nvSpPr>
        <p:spPr>
          <a:xfrm>
            <a:off x="0" y="6949440"/>
            <a:ext cx="12161520" cy="4572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25" name="Shape 23"/>
          <p:cNvSpPr/>
          <p:nvPr/>
        </p:nvSpPr>
        <p:spPr>
          <a:xfrm>
            <a:off x="0" y="0"/>
            <a:ext cx="73152" cy="685800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6" name="Text 24"/>
          <p:cNvSpPr/>
          <p:nvPr/>
        </p:nvSpPr>
        <p:spPr>
          <a:xfrm>
            <a:off x="548640" y="1097280"/>
            <a:ext cx="8229600" cy="2560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800" b="1" spc="800" kern="0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G.O.D.S</a:t>
            </a:r>
            <a:endParaRPr lang="en-US" sz="12800" dirty="0"/>
          </a:p>
        </p:txBody>
      </p:sp>
      <p:sp>
        <p:nvSpPr>
          <p:cNvPr id="27" name="Text 25"/>
          <p:cNvSpPr/>
          <p:nvPr/>
        </p:nvSpPr>
        <p:spPr>
          <a:xfrm>
            <a:off x="548640" y="356616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50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GOOD ORDERLY DIRECTIONAL SYSTEMS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548640" y="3977640"/>
            <a:ext cx="5029200" cy="18288"/>
          </a:xfrm>
          <a:prstGeom prst="rect">
            <a:avLst/>
          </a:prstGeom>
          <a:solidFill>
            <a:srgbClr val="C9A84C"/>
          </a:solidFill>
          <a:ln w="12700">
            <a:solidFill>
              <a:srgbClr val="C9A84C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548640" y="4160520"/>
            <a:ext cx="77724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30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global systems company building infrastructure that aligns</a:t>
            </a:r>
            <a:endParaRPr lang="en-US" sz="13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30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technology, governance, and human opportunity for long-term stability.</a:t>
            </a:r>
            <a:endParaRPr lang="en-US" sz="1300" dirty="0"/>
          </a:p>
        </p:txBody>
      </p:sp>
      <p:sp>
        <p:nvSpPr>
          <p:cNvPr id="30" name="Text 28"/>
          <p:cNvSpPr/>
          <p:nvPr/>
        </p:nvSpPr>
        <p:spPr>
          <a:xfrm>
            <a:off x="548640" y="493776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"Built for generations — not quarters."</a:t>
            </a:r>
            <a:endParaRPr lang="en-US" sz="1400" dirty="0"/>
          </a:p>
        </p:txBody>
      </p:sp>
      <p:sp>
        <p:nvSpPr>
          <p:cNvPr id="31" name="Shape 29"/>
          <p:cNvSpPr/>
          <p:nvPr/>
        </p:nvSpPr>
        <p:spPr>
          <a:xfrm>
            <a:off x="9326880" y="1463040"/>
            <a:ext cx="1188720" cy="1371600"/>
          </a:xfrm>
          <a:prstGeom prst="rect">
            <a:avLst/>
          </a:prstGeom>
          <a:solidFill>
            <a:srgbClr val="152840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9326880" y="1600200"/>
            <a:ext cx="1188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4</a:t>
            </a:r>
            <a:endParaRPr lang="en-US" sz="3400" dirty="0"/>
          </a:p>
        </p:txBody>
      </p:sp>
      <p:sp>
        <p:nvSpPr>
          <p:cNvPr id="33" name="Text 31"/>
          <p:cNvSpPr/>
          <p:nvPr/>
        </p:nvSpPr>
        <p:spPr>
          <a:xfrm>
            <a:off x="9326880" y="2212848"/>
            <a:ext cx="1188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8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Strategic</a:t>
            </a:r>
            <a:endParaRPr lang="en-US" sz="800" dirty="0"/>
          </a:p>
          <a:p>
            <a:pPr algn="ctr" indent="0" marL="0">
              <a:lnSpc>
                <a:spcPct val="120000"/>
              </a:lnSpc>
              <a:buNone/>
            </a:pPr>
            <a:r>
              <a:rPr lang="en-US" sz="8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Systems</a:t>
            </a:r>
            <a:endParaRPr lang="en-US" sz="800" dirty="0"/>
          </a:p>
        </p:txBody>
      </p:sp>
      <p:sp>
        <p:nvSpPr>
          <p:cNvPr id="34" name="Shape 32"/>
          <p:cNvSpPr/>
          <p:nvPr/>
        </p:nvSpPr>
        <p:spPr>
          <a:xfrm>
            <a:off x="10698480" y="1463040"/>
            <a:ext cx="1188720" cy="1371600"/>
          </a:xfrm>
          <a:prstGeom prst="rect">
            <a:avLst/>
          </a:prstGeom>
          <a:solidFill>
            <a:srgbClr val="152840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10698480" y="1600200"/>
            <a:ext cx="1188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8</a:t>
            </a:r>
            <a:endParaRPr lang="en-US" sz="3400" dirty="0"/>
          </a:p>
        </p:txBody>
      </p:sp>
      <p:sp>
        <p:nvSpPr>
          <p:cNvPr id="36" name="Text 34"/>
          <p:cNvSpPr/>
          <p:nvPr/>
        </p:nvSpPr>
        <p:spPr>
          <a:xfrm>
            <a:off x="10698480" y="2212848"/>
            <a:ext cx="1188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8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Revenue</a:t>
            </a:r>
            <a:endParaRPr lang="en-US" sz="800" dirty="0"/>
          </a:p>
          <a:p>
            <a:pPr algn="ctr" indent="0" marL="0">
              <a:lnSpc>
                <a:spcPct val="120000"/>
              </a:lnSpc>
              <a:buNone/>
            </a:pPr>
            <a:r>
              <a:rPr lang="en-US" sz="8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Divisions</a:t>
            </a:r>
            <a:endParaRPr lang="en-US" sz="800" dirty="0"/>
          </a:p>
        </p:txBody>
      </p:sp>
      <p:sp>
        <p:nvSpPr>
          <p:cNvPr id="37" name="Shape 35"/>
          <p:cNvSpPr/>
          <p:nvPr/>
        </p:nvSpPr>
        <p:spPr>
          <a:xfrm>
            <a:off x="9326880" y="3108960"/>
            <a:ext cx="1188720" cy="1371600"/>
          </a:xfrm>
          <a:prstGeom prst="rect">
            <a:avLst/>
          </a:prstGeom>
          <a:solidFill>
            <a:srgbClr val="152840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9326880" y="3246120"/>
            <a:ext cx="1188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12</a:t>
            </a:r>
            <a:endParaRPr lang="en-US" sz="3400" dirty="0"/>
          </a:p>
        </p:txBody>
      </p:sp>
      <p:sp>
        <p:nvSpPr>
          <p:cNvPr id="39" name="Text 37"/>
          <p:cNvSpPr/>
          <p:nvPr/>
        </p:nvSpPr>
        <p:spPr>
          <a:xfrm>
            <a:off x="9326880" y="3858768"/>
            <a:ext cx="1188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8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Constitutional</a:t>
            </a:r>
            <a:endParaRPr lang="en-US" sz="800" dirty="0"/>
          </a:p>
          <a:p>
            <a:pPr algn="ctr" indent="0" marL="0">
              <a:lnSpc>
                <a:spcPct val="120000"/>
              </a:lnSpc>
              <a:buNone/>
            </a:pPr>
            <a:r>
              <a:rPr lang="en-US" sz="8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Pillars</a:t>
            </a:r>
            <a:endParaRPr lang="en-US" sz="800" dirty="0"/>
          </a:p>
        </p:txBody>
      </p:sp>
      <p:sp>
        <p:nvSpPr>
          <p:cNvPr id="40" name="Shape 38"/>
          <p:cNvSpPr/>
          <p:nvPr/>
        </p:nvSpPr>
        <p:spPr>
          <a:xfrm>
            <a:off x="10698480" y="3108960"/>
            <a:ext cx="1188720" cy="1371600"/>
          </a:xfrm>
          <a:prstGeom prst="rect">
            <a:avLst/>
          </a:prstGeom>
          <a:solidFill>
            <a:srgbClr val="152840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41" name="Text 39"/>
          <p:cNvSpPr/>
          <p:nvPr/>
        </p:nvSpPr>
        <p:spPr>
          <a:xfrm>
            <a:off x="10698480" y="3246120"/>
            <a:ext cx="1188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250</a:t>
            </a:r>
            <a:endParaRPr lang="en-US" sz="3400" dirty="0"/>
          </a:p>
        </p:txBody>
      </p:sp>
      <p:sp>
        <p:nvSpPr>
          <p:cNvPr id="42" name="Text 40"/>
          <p:cNvSpPr/>
          <p:nvPr/>
        </p:nvSpPr>
        <p:spPr>
          <a:xfrm>
            <a:off x="10698480" y="3858768"/>
            <a:ext cx="1188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8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</a:t>
            </a:r>
            <a:endParaRPr lang="en-US" sz="800" dirty="0"/>
          </a:p>
          <a:p>
            <a:pPr algn="ctr" indent="0" marL="0">
              <a:lnSpc>
                <a:spcPct val="120000"/>
              </a:lnSpc>
              <a:buNone/>
            </a:pPr>
            <a:r>
              <a:rPr lang="en-US" sz="8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Mandate</a:t>
            </a:r>
            <a:endParaRPr lang="en-US" sz="800" dirty="0"/>
          </a:p>
        </p:txBody>
      </p:sp>
      <p:sp>
        <p:nvSpPr>
          <p:cNvPr id="43" name="Text 41"/>
          <p:cNvSpPr/>
          <p:nvPr/>
        </p:nvSpPr>
        <p:spPr>
          <a:xfrm>
            <a:off x="548640" y="6355080"/>
            <a:ext cx="9144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10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Deck  ·  Government &amp; Strategic Capital Edition  ·  2026</a:t>
            </a:r>
            <a:endParaRPr lang="en-US" sz="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60E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54864" cy="685800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537960"/>
            <a:ext cx="12161520" cy="320040"/>
          </a:xfrm>
          <a:prstGeom prst="rect">
            <a:avLst/>
          </a:prstGeom>
          <a:solidFill>
            <a:srgbClr val="152840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583680"/>
            <a:ext cx="6400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spc="20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 —  GOOD ORDERLY DIRECTIONAL SYSTEMS</a:t>
            </a:r>
            <a:endParaRPr lang="en-US" sz="700" dirty="0"/>
          </a:p>
        </p:txBody>
      </p:sp>
      <p:sp>
        <p:nvSpPr>
          <p:cNvPr id="5" name="Text 3"/>
          <p:cNvSpPr/>
          <p:nvPr/>
        </p:nvSpPr>
        <p:spPr>
          <a:xfrm>
            <a:off x="0" y="6583680"/>
            <a:ext cx="1179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DECK  ·  CONFIDENTIAL  ·  SASHIN J. SINGH</a:t>
            </a:r>
            <a:endParaRPr lang="en-US" sz="700" dirty="0"/>
          </a:p>
        </p:txBody>
      </p:sp>
      <p:sp>
        <p:nvSpPr>
          <p:cNvPr id="6" name="Text 4"/>
          <p:cNvSpPr/>
          <p:nvPr/>
        </p:nvSpPr>
        <p:spPr>
          <a:xfrm>
            <a:off x="457200" y="347472"/>
            <a:ext cx="4572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 5  ·  CAPITAL STRUCTURE &amp; INVESTMENT CASE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457200" y="594360"/>
            <a:ext cx="914400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26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Three capital windows.</a:t>
            </a:r>
            <a:endParaRPr lang="en-US" sz="2600" dirty="0"/>
          </a:p>
          <a:p>
            <a:pPr indent="0" marL="0">
              <a:lnSpc>
                <a:spcPct val="125000"/>
              </a:lnSpc>
              <a:buNone/>
            </a:pPr>
            <a:r>
              <a:rPr lang="en-US" sz="26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Structured for institutional credibility.</a:t>
            </a:r>
            <a:endParaRPr lang="en-US" sz="2600" dirty="0"/>
          </a:p>
        </p:txBody>
      </p:sp>
      <p:sp>
        <p:nvSpPr>
          <p:cNvPr id="8" name="Shape 6"/>
          <p:cNvSpPr/>
          <p:nvPr/>
        </p:nvSpPr>
        <p:spPr>
          <a:xfrm>
            <a:off x="457200" y="1527048"/>
            <a:ext cx="4114800" cy="13716"/>
          </a:xfrm>
          <a:prstGeom prst="rect">
            <a:avLst/>
          </a:prstGeom>
          <a:solidFill>
            <a:srgbClr val="C9A84C"/>
          </a:solidFill>
          <a:ln w="12700">
            <a:solidFill>
              <a:srgbClr val="C9A84C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737360"/>
            <a:ext cx="3657600" cy="4828032"/>
          </a:xfrm>
          <a:prstGeom prst="rect">
            <a:avLst/>
          </a:prstGeom>
          <a:solidFill>
            <a:srgbClr val="152840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57200" y="1737360"/>
            <a:ext cx="3657600" cy="54864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1" name="Text 9"/>
          <p:cNvSpPr/>
          <p:nvPr/>
        </p:nvSpPr>
        <p:spPr>
          <a:xfrm>
            <a:off x="621792" y="1847088"/>
            <a:ext cx="3291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0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Seed Capital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21792" y="2304288"/>
            <a:ext cx="32918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R25M – R75M</a:t>
            </a:r>
            <a:endParaRPr lang="en-US" sz="2200" dirty="0"/>
          </a:p>
        </p:txBody>
      </p:sp>
      <p:sp>
        <p:nvSpPr>
          <p:cNvPr id="13" name="Shape 11"/>
          <p:cNvSpPr/>
          <p:nvPr/>
        </p:nvSpPr>
        <p:spPr>
          <a:xfrm>
            <a:off x="621792" y="2880360"/>
            <a:ext cx="3291840" cy="10973"/>
          </a:xfrm>
          <a:prstGeom prst="rect">
            <a:avLst/>
          </a:prstGeom>
          <a:solidFill>
            <a:srgbClr val="C9A84C"/>
          </a:solidFill>
          <a:ln w="12700">
            <a:solidFill>
              <a:srgbClr val="C9A84C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21792" y="2999232"/>
            <a:ext cx="9144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EQUITY:</a:t>
            </a:r>
            <a:endParaRPr lang="en-US" sz="700" dirty="0"/>
          </a:p>
        </p:txBody>
      </p:sp>
      <p:sp>
        <p:nvSpPr>
          <p:cNvPr id="15" name="Text 13"/>
          <p:cNvSpPr/>
          <p:nvPr/>
        </p:nvSpPr>
        <p:spPr>
          <a:xfrm>
            <a:off x="621792" y="3218688"/>
            <a:ext cx="32918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Max 15% preference shares</a:t>
            </a:r>
            <a:endParaRPr lang="en-US" sz="850" dirty="0"/>
          </a:p>
        </p:txBody>
      </p:sp>
      <p:sp>
        <p:nvSpPr>
          <p:cNvPr id="16" name="Text 14"/>
          <p:cNvSpPr/>
          <p:nvPr/>
        </p:nvSpPr>
        <p:spPr>
          <a:xfrm>
            <a:off x="621792" y="3712464"/>
            <a:ext cx="9144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TRIGGER:</a:t>
            </a:r>
            <a:endParaRPr lang="en-US" sz="700" dirty="0"/>
          </a:p>
        </p:txBody>
      </p:sp>
      <p:sp>
        <p:nvSpPr>
          <p:cNvPr id="17" name="Text 15"/>
          <p:cNvSpPr/>
          <p:nvPr/>
        </p:nvSpPr>
        <p:spPr>
          <a:xfrm>
            <a:off x="621792" y="3931920"/>
            <a:ext cx="32918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Immediately available</a:t>
            </a:r>
            <a:endParaRPr lang="en-US" sz="850" dirty="0"/>
          </a:p>
        </p:txBody>
      </p:sp>
      <p:sp>
        <p:nvSpPr>
          <p:cNvPr id="18" name="Text 16"/>
          <p:cNvSpPr/>
          <p:nvPr/>
        </p:nvSpPr>
        <p:spPr>
          <a:xfrm>
            <a:off x="621792" y="4425696"/>
            <a:ext cx="9144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TARGET IRR:</a:t>
            </a:r>
            <a:endParaRPr lang="en-US" sz="700" dirty="0"/>
          </a:p>
        </p:txBody>
      </p:sp>
      <p:sp>
        <p:nvSpPr>
          <p:cNvPr id="19" name="Text 17"/>
          <p:cNvSpPr/>
          <p:nvPr/>
        </p:nvSpPr>
        <p:spPr>
          <a:xfrm>
            <a:off x="621792" y="4645152"/>
            <a:ext cx="32918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40–60% over 7–10 years</a:t>
            </a:r>
            <a:endParaRPr lang="en-US" sz="850" dirty="0"/>
          </a:p>
        </p:txBody>
      </p:sp>
      <p:sp>
        <p:nvSpPr>
          <p:cNvPr id="20" name="Shape 18"/>
          <p:cNvSpPr/>
          <p:nvPr/>
        </p:nvSpPr>
        <p:spPr>
          <a:xfrm>
            <a:off x="621792" y="5166360"/>
            <a:ext cx="3291840" cy="13716"/>
          </a:xfrm>
          <a:prstGeom prst="rect">
            <a:avLst/>
          </a:prstGeom>
          <a:solidFill>
            <a:srgbClr val="8B6914"/>
          </a:solidFill>
          <a:ln/>
        </p:spPr>
      </p:sp>
      <p:sp>
        <p:nvSpPr>
          <p:cNvPr id="21" name="Text 19"/>
          <p:cNvSpPr/>
          <p:nvPr/>
        </p:nvSpPr>
        <p:spPr>
          <a:xfrm>
            <a:off x="621792" y="5239512"/>
            <a:ext cx="32918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i="1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Angel · impact capital · SEDA grants · development finance</a:t>
            </a:r>
            <a:endParaRPr lang="en-US" sz="750" dirty="0"/>
          </a:p>
        </p:txBody>
      </p:sp>
      <p:sp>
        <p:nvSpPr>
          <p:cNvPr id="22" name="Shape 20"/>
          <p:cNvSpPr/>
          <p:nvPr/>
        </p:nvSpPr>
        <p:spPr>
          <a:xfrm>
            <a:off x="4343400" y="1737360"/>
            <a:ext cx="3657600" cy="4828032"/>
          </a:xfrm>
          <a:prstGeom prst="rect">
            <a:avLst/>
          </a:prstGeom>
          <a:solidFill>
            <a:srgbClr val="152840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4343400" y="1737360"/>
            <a:ext cx="3657600" cy="54864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4" name="Text 22"/>
          <p:cNvSpPr/>
          <p:nvPr/>
        </p:nvSpPr>
        <p:spPr>
          <a:xfrm>
            <a:off x="4507992" y="1847088"/>
            <a:ext cx="3291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0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Series A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4507992" y="2304288"/>
            <a:ext cx="32918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R50M – R500M</a:t>
            </a:r>
            <a:endParaRPr lang="en-US" sz="2200" dirty="0"/>
          </a:p>
        </p:txBody>
      </p:sp>
      <p:sp>
        <p:nvSpPr>
          <p:cNvPr id="26" name="Shape 24"/>
          <p:cNvSpPr/>
          <p:nvPr/>
        </p:nvSpPr>
        <p:spPr>
          <a:xfrm>
            <a:off x="4507992" y="2880360"/>
            <a:ext cx="3291840" cy="10973"/>
          </a:xfrm>
          <a:prstGeom prst="rect">
            <a:avLst/>
          </a:prstGeom>
          <a:solidFill>
            <a:srgbClr val="C9A84C"/>
          </a:solidFill>
          <a:ln w="12700">
            <a:solidFill>
              <a:srgbClr val="C9A84C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4507992" y="2999232"/>
            <a:ext cx="9144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EQUITY:</a:t>
            </a:r>
            <a:endParaRPr lang="en-US" sz="700" dirty="0"/>
          </a:p>
        </p:txBody>
      </p:sp>
      <p:sp>
        <p:nvSpPr>
          <p:cNvPr id="28" name="Text 26"/>
          <p:cNvSpPr/>
          <p:nvPr/>
        </p:nvSpPr>
        <p:spPr>
          <a:xfrm>
            <a:off x="4507992" y="3218688"/>
            <a:ext cx="32918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Max 20% — board observer rights only</a:t>
            </a:r>
            <a:endParaRPr lang="en-US" sz="850" dirty="0"/>
          </a:p>
        </p:txBody>
      </p:sp>
      <p:sp>
        <p:nvSpPr>
          <p:cNvPr id="29" name="Text 27"/>
          <p:cNvSpPr/>
          <p:nvPr/>
        </p:nvSpPr>
        <p:spPr>
          <a:xfrm>
            <a:off x="4507992" y="3712464"/>
            <a:ext cx="9144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TRIGGER:</a:t>
            </a:r>
            <a:endParaRPr lang="en-US" sz="700" dirty="0"/>
          </a:p>
        </p:txBody>
      </p:sp>
      <p:sp>
        <p:nvSpPr>
          <p:cNvPr id="30" name="Text 28"/>
          <p:cNvSpPr/>
          <p:nvPr/>
        </p:nvSpPr>
        <p:spPr>
          <a:xfrm>
            <a:off x="4507992" y="3931920"/>
            <a:ext cx="32918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100+ placements · 3+ UDOC clients · govt LOI</a:t>
            </a:r>
            <a:endParaRPr lang="en-US" sz="850" dirty="0"/>
          </a:p>
        </p:txBody>
      </p:sp>
      <p:sp>
        <p:nvSpPr>
          <p:cNvPr id="31" name="Text 29"/>
          <p:cNvSpPr/>
          <p:nvPr/>
        </p:nvSpPr>
        <p:spPr>
          <a:xfrm>
            <a:off x="4507992" y="4425696"/>
            <a:ext cx="9144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TARGET IRR:</a:t>
            </a:r>
            <a:endParaRPr lang="en-US" sz="700" dirty="0"/>
          </a:p>
        </p:txBody>
      </p:sp>
      <p:sp>
        <p:nvSpPr>
          <p:cNvPr id="32" name="Text 30"/>
          <p:cNvSpPr/>
          <p:nvPr/>
        </p:nvSpPr>
        <p:spPr>
          <a:xfrm>
            <a:off x="4507992" y="4645152"/>
            <a:ext cx="32918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25–35% over 5–7 years</a:t>
            </a:r>
            <a:endParaRPr lang="en-US" sz="850" dirty="0"/>
          </a:p>
        </p:txBody>
      </p:sp>
      <p:sp>
        <p:nvSpPr>
          <p:cNvPr id="33" name="Shape 31"/>
          <p:cNvSpPr/>
          <p:nvPr/>
        </p:nvSpPr>
        <p:spPr>
          <a:xfrm>
            <a:off x="4507992" y="5166360"/>
            <a:ext cx="3291840" cy="13716"/>
          </a:xfrm>
          <a:prstGeom prst="rect">
            <a:avLst/>
          </a:prstGeom>
          <a:solidFill>
            <a:srgbClr val="8B6914"/>
          </a:solidFill>
          <a:ln/>
        </p:spPr>
      </p:sp>
      <p:sp>
        <p:nvSpPr>
          <p:cNvPr id="34" name="Text 32"/>
          <p:cNvSpPr/>
          <p:nvPr/>
        </p:nvSpPr>
        <p:spPr>
          <a:xfrm>
            <a:off x="4507992" y="5239512"/>
            <a:ext cx="32918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i="1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investors · PE · impact funds · DFIs</a:t>
            </a:r>
            <a:endParaRPr lang="en-US" sz="750" dirty="0"/>
          </a:p>
        </p:txBody>
      </p:sp>
      <p:sp>
        <p:nvSpPr>
          <p:cNvPr id="35" name="Shape 33"/>
          <p:cNvSpPr/>
          <p:nvPr/>
        </p:nvSpPr>
        <p:spPr>
          <a:xfrm>
            <a:off x="8229600" y="1737360"/>
            <a:ext cx="3657600" cy="4828032"/>
          </a:xfrm>
          <a:prstGeom prst="rect">
            <a:avLst/>
          </a:prstGeom>
          <a:solidFill>
            <a:srgbClr val="152840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8229600" y="1737360"/>
            <a:ext cx="3657600" cy="54864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7" name="Text 35"/>
          <p:cNvSpPr/>
          <p:nvPr/>
        </p:nvSpPr>
        <p:spPr>
          <a:xfrm>
            <a:off x="8394192" y="1847088"/>
            <a:ext cx="3291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0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Govt Infrastructure</a:t>
            </a:r>
            <a:endParaRPr lang="en-US" sz="10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0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Loan (NDI-SPV)</a:t>
            </a:r>
            <a:endParaRPr lang="en-US" sz="1000" dirty="0"/>
          </a:p>
        </p:txBody>
      </p:sp>
      <p:sp>
        <p:nvSpPr>
          <p:cNvPr id="38" name="Text 36"/>
          <p:cNvSpPr/>
          <p:nvPr/>
        </p:nvSpPr>
        <p:spPr>
          <a:xfrm>
            <a:off x="8394192" y="2304288"/>
            <a:ext cx="32918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R5B – R15B</a:t>
            </a:r>
            <a:endParaRPr lang="en-US" sz="2200" dirty="0"/>
          </a:p>
        </p:txBody>
      </p:sp>
      <p:sp>
        <p:nvSpPr>
          <p:cNvPr id="39" name="Shape 37"/>
          <p:cNvSpPr/>
          <p:nvPr/>
        </p:nvSpPr>
        <p:spPr>
          <a:xfrm>
            <a:off x="8394192" y="2880360"/>
            <a:ext cx="3291840" cy="10973"/>
          </a:xfrm>
          <a:prstGeom prst="rect">
            <a:avLst/>
          </a:prstGeom>
          <a:solidFill>
            <a:srgbClr val="C9A84C"/>
          </a:solidFill>
          <a:ln w="12700">
            <a:solidFill>
              <a:srgbClr val="C9A84C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8394192" y="2999232"/>
            <a:ext cx="9144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EQUITY:</a:t>
            </a:r>
            <a:endParaRPr lang="en-US" sz="700" dirty="0"/>
          </a:p>
        </p:txBody>
      </p:sp>
      <p:sp>
        <p:nvSpPr>
          <p:cNvPr id="41" name="Text 39"/>
          <p:cNvSpPr/>
          <p:nvPr/>
        </p:nvSpPr>
        <p:spPr>
          <a:xfrm>
            <a:off x="8394192" y="3218688"/>
            <a:ext cx="32918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51%+ govt equity · 49% G.O.D.S max</a:t>
            </a:r>
            <a:endParaRPr lang="en-US" sz="850" dirty="0"/>
          </a:p>
        </p:txBody>
      </p:sp>
      <p:sp>
        <p:nvSpPr>
          <p:cNvPr id="42" name="Text 40"/>
          <p:cNvSpPr/>
          <p:nvPr/>
        </p:nvSpPr>
        <p:spPr>
          <a:xfrm>
            <a:off x="8394192" y="3712464"/>
            <a:ext cx="9144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TRIGGER:</a:t>
            </a:r>
            <a:endParaRPr lang="en-US" sz="700" dirty="0"/>
          </a:p>
        </p:txBody>
      </p:sp>
      <p:sp>
        <p:nvSpPr>
          <p:cNvPr id="43" name="Text 41"/>
          <p:cNvSpPr/>
          <p:nvPr/>
        </p:nvSpPr>
        <p:spPr>
          <a:xfrm>
            <a:off x="8394192" y="3931920"/>
            <a:ext cx="32918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Series A closed · Phase 2 ops proven</a:t>
            </a:r>
            <a:endParaRPr lang="en-US" sz="850" dirty="0"/>
          </a:p>
        </p:txBody>
      </p:sp>
      <p:sp>
        <p:nvSpPr>
          <p:cNvPr id="44" name="Text 42"/>
          <p:cNvSpPr/>
          <p:nvPr/>
        </p:nvSpPr>
        <p:spPr>
          <a:xfrm>
            <a:off x="8394192" y="4425696"/>
            <a:ext cx="9144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TARGET IRR:</a:t>
            </a:r>
            <a:endParaRPr lang="en-US" sz="700" dirty="0"/>
          </a:p>
        </p:txBody>
      </p:sp>
      <p:sp>
        <p:nvSpPr>
          <p:cNvPr id="45" name="Text 43"/>
          <p:cNvSpPr/>
          <p:nvPr/>
        </p:nvSpPr>
        <p:spPr>
          <a:xfrm>
            <a:off x="8394192" y="4645152"/>
            <a:ext cx="32918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8–15% · 3× return cap</a:t>
            </a:r>
            <a:endParaRPr lang="en-US" sz="850" dirty="0"/>
          </a:p>
        </p:txBody>
      </p:sp>
      <p:sp>
        <p:nvSpPr>
          <p:cNvPr id="46" name="Shape 44"/>
          <p:cNvSpPr/>
          <p:nvPr/>
        </p:nvSpPr>
        <p:spPr>
          <a:xfrm>
            <a:off x="8394192" y="5166360"/>
            <a:ext cx="3291840" cy="13716"/>
          </a:xfrm>
          <a:prstGeom prst="rect">
            <a:avLst/>
          </a:prstGeom>
          <a:solidFill>
            <a:srgbClr val="8B6914"/>
          </a:solidFill>
          <a:ln/>
        </p:spPr>
      </p:sp>
      <p:sp>
        <p:nvSpPr>
          <p:cNvPr id="47" name="Text 45"/>
          <p:cNvSpPr/>
          <p:nvPr/>
        </p:nvSpPr>
        <p:spPr>
          <a:xfrm>
            <a:off x="8394192" y="5239512"/>
            <a:ext cx="32918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i="1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Structured as revenue-backed loan · ring-fenced SPV · PFMA compliant</a:t>
            </a:r>
            <a:endParaRPr lang="en-US" sz="750" dirty="0"/>
          </a:p>
        </p:txBody>
      </p:sp>
      <p:sp>
        <p:nvSpPr>
          <p:cNvPr id="48" name="Shape 46"/>
          <p:cNvSpPr/>
          <p:nvPr/>
        </p:nvSpPr>
        <p:spPr>
          <a:xfrm>
            <a:off x="457200" y="6446520"/>
            <a:ext cx="11247120" cy="29260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49" name="Text 47"/>
          <p:cNvSpPr/>
          <p:nvPr/>
        </p:nvSpPr>
        <p:spPr>
          <a:xfrm>
            <a:off x="640080" y="6464808"/>
            <a:ext cx="109728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25 Equity Target:  R50 Billion – R200 Billion  ·  Based on 12× revenue multiple across consolidated divisions</a:t>
            </a:r>
            <a:endParaRPr lang="en-US" sz="9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BF7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6537960"/>
            <a:ext cx="12161520" cy="320040"/>
          </a:xfrm>
          <a:prstGeom prst="rect">
            <a:avLst/>
          </a:prstGeom>
          <a:solidFill>
            <a:srgbClr val="152840"/>
          </a:solidFill>
          <a:ln/>
        </p:spPr>
      </p:sp>
      <p:sp>
        <p:nvSpPr>
          <p:cNvPr id="3" name="Text 1"/>
          <p:cNvSpPr/>
          <p:nvPr/>
        </p:nvSpPr>
        <p:spPr>
          <a:xfrm>
            <a:off x="365760" y="6583680"/>
            <a:ext cx="6400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spc="20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 —  GOOD ORDERLY DIRECTIONAL SYSTEMS</a:t>
            </a:r>
            <a:endParaRPr lang="en-US" sz="700" dirty="0"/>
          </a:p>
        </p:txBody>
      </p:sp>
      <p:sp>
        <p:nvSpPr>
          <p:cNvPr id="4" name="Text 2"/>
          <p:cNvSpPr/>
          <p:nvPr/>
        </p:nvSpPr>
        <p:spPr>
          <a:xfrm>
            <a:off x="0" y="6583680"/>
            <a:ext cx="1179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DECK  ·  CONFIDENTIAL  ·  SASHIN J. SINGH</a:t>
            </a:r>
            <a:endParaRPr lang="en-US" sz="700" dirty="0"/>
          </a:p>
        </p:txBody>
      </p:sp>
      <p:sp>
        <p:nvSpPr>
          <p:cNvPr id="5" name="Shape 3"/>
          <p:cNvSpPr/>
          <p:nvPr/>
        </p:nvSpPr>
        <p:spPr>
          <a:xfrm>
            <a:off x="0" y="0"/>
            <a:ext cx="12161520" cy="1280160"/>
          </a:xfrm>
          <a:prstGeom prst="rect">
            <a:avLst/>
          </a:prstGeom>
          <a:solidFill>
            <a:srgbClr val="060E1C"/>
          </a:solidFill>
          <a:ln/>
        </p:spPr>
      </p:sp>
      <p:sp>
        <p:nvSpPr>
          <p:cNvPr id="6" name="Shape 4"/>
          <p:cNvSpPr/>
          <p:nvPr/>
        </p:nvSpPr>
        <p:spPr>
          <a:xfrm>
            <a:off x="0" y="0"/>
            <a:ext cx="12161520" cy="36576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7" name="Text 5"/>
          <p:cNvSpPr/>
          <p:nvPr/>
        </p:nvSpPr>
        <p:spPr>
          <a:xfrm>
            <a:off x="457200" y="228600"/>
            <a:ext cx="8229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 6  ·  GOVERNANCE — WHY TRUST THIS INSTITUTION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457200" y="548640"/>
            <a:ext cx="100584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Integrity is architectural, not aspirational.</a:t>
            </a:r>
            <a:endParaRPr lang="en-US" sz="2400" dirty="0"/>
          </a:p>
        </p:txBody>
      </p:sp>
      <p:sp>
        <p:nvSpPr>
          <p:cNvPr id="9" name="Shape 7"/>
          <p:cNvSpPr/>
          <p:nvPr/>
        </p:nvSpPr>
        <p:spPr>
          <a:xfrm>
            <a:off x="320040" y="1417320"/>
            <a:ext cx="5029200" cy="4773168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52400" dist="50800" dir="8100000">
              <a:srgbClr val="000000">
                <a:alpha val="18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320040" y="1417320"/>
            <a:ext cx="5029200" cy="54864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1" name="Text 9"/>
          <p:cNvSpPr/>
          <p:nvPr/>
        </p:nvSpPr>
        <p:spPr>
          <a:xfrm>
            <a:off x="502920" y="1536192"/>
            <a:ext cx="4572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1528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CONSTITUTIONAL OVERSIGHT BOARD (COB)</a:t>
            </a:r>
            <a:endParaRPr lang="en-US" sz="800" dirty="0"/>
          </a:p>
        </p:txBody>
      </p:sp>
      <p:sp>
        <p:nvSpPr>
          <p:cNvPr id="12" name="Text 10"/>
          <p:cNvSpPr/>
          <p:nvPr/>
        </p:nvSpPr>
        <p:spPr>
          <a:xfrm>
            <a:off x="502920" y="1874520"/>
            <a:ext cx="1097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100" kern="0" dirty="0">
                <a:solidFill>
                  <a:srgbClr val="8B691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Size</a:t>
            </a:r>
            <a:endParaRPr lang="en-US" sz="800" dirty="0"/>
          </a:p>
        </p:txBody>
      </p:sp>
      <p:sp>
        <p:nvSpPr>
          <p:cNvPr id="13" name="Text 11"/>
          <p:cNvSpPr/>
          <p:nvPr/>
        </p:nvSpPr>
        <p:spPr>
          <a:xfrm>
            <a:off x="1691640" y="1828800"/>
            <a:ext cx="34747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independent members — supreme governance authority</a:t>
            </a:r>
            <a:endParaRPr lang="en-US" sz="850" dirty="0"/>
          </a:p>
        </p:txBody>
      </p:sp>
      <p:sp>
        <p:nvSpPr>
          <p:cNvPr id="14" name="Shape 12"/>
          <p:cNvSpPr/>
          <p:nvPr/>
        </p:nvSpPr>
        <p:spPr>
          <a:xfrm>
            <a:off x="502920" y="2487168"/>
            <a:ext cx="4663440" cy="9144"/>
          </a:xfrm>
          <a:prstGeom prst="rect">
            <a:avLst/>
          </a:prstGeom>
          <a:solidFill>
            <a:srgbClr val="E8E4D8"/>
          </a:solidFill>
          <a:ln/>
        </p:spPr>
      </p:sp>
      <p:sp>
        <p:nvSpPr>
          <p:cNvPr id="15" name="Text 13"/>
          <p:cNvSpPr/>
          <p:nvPr/>
        </p:nvSpPr>
        <p:spPr>
          <a:xfrm>
            <a:off x="502920" y="2624328"/>
            <a:ext cx="1097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100" kern="0" dirty="0">
                <a:solidFill>
                  <a:srgbClr val="8B691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Terms</a:t>
            </a:r>
            <a:endParaRPr lang="en-US" sz="800" dirty="0"/>
          </a:p>
        </p:txBody>
      </p:sp>
      <p:sp>
        <p:nvSpPr>
          <p:cNvPr id="16" name="Text 14"/>
          <p:cNvSpPr/>
          <p:nvPr/>
        </p:nvSpPr>
        <p:spPr>
          <a:xfrm>
            <a:off x="1691640" y="2578608"/>
            <a:ext cx="34747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5-year fixed, staggered — continuity guaranteed</a:t>
            </a:r>
            <a:endParaRPr lang="en-US" sz="850" dirty="0"/>
          </a:p>
        </p:txBody>
      </p:sp>
      <p:sp>
        <p:nvSpPr>
          <p:cNvPr id="17" name="Shape 15"/>
          <p:cNvSpPr/>
          <p:nvPr/>
        </p:nvSpPr>
        <p:spPr>
          <a:xfrm>
            <a:off x="502920" y="3236976"/>
            <a:ext cx="4663440" cy="9144"/>
          </a:xfrm>
          <a:prstGeom prst="rect">
            <a:avLst/>
          </a:prstGeom>
          <a:solidFill>
            <a:srgbClr val="E8E4D8"/>
          </a:solidFill>
          <a:ln/>
        </p:spPr>
      </p:sp>
      <p:sp>
        <p:nvSpPr>
          <p:cNvPr id="18" name="Text 16"/>
          <p:cNvSpPr/>
          <p:nvPr/>
        </p:nvSpPr>
        <p:spPr>
          <a:xfrm>
            <a:off x="502920" y="3374136"/>
            <a:ext cx="1097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100" kern="0" dirty="0">
                <a:solidFill>
                  <a:srgbClr val="8B691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Eligibility</a:t>
            </a:r>
            <a:endParaRPr lang="en-US" sz="800" dirty="0"/>
          </a:p>
        </p:txBody>
      </p:sp>
      <p:sp>
        <p:nvSpPr>
          <p:cNvPr id="19" name="Text 17"/>
          <p:cNvSpPr/>
          <p:nvPr/>
        </p:nvSpPr>
        <p:spPr>
          <a:xfrm>
            <a:off x="1691640" y="3328416"/>
            <a:ext cx="34747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financial interest in any G.O.D.S division. Expertise in governance, law, finance, technology ethics, or development.</a:t>
            </a:r>
            <a:endParaRPr lang="en-US" sz="850" dirty="0"/>
          </a:p>
        </p:txBody>
      </p:sp>
      <p:sp>
        <p:nvSpPr>
          <p:cNvPr id="20" name="Shape 18"/>
          <p:cNvSpPr/>
          <p:nvPr/>
        </p:nvSpPr>
        <p:spPr>
          <a:xfrm>
            <a:off x="502920" y="3986784"/>
            <a:ext cx="4663440" cy="9144"/>
          </a:xfrm>
          <a:prstGeom prst="rect">
            <a:avLst/>
          </a:prstGeom>
          <a:solidFill>
            <a:srgbClr val="E8E4D8"/>
          </a:solidFill>
          <a:ln/>
        </p:spPr>
      </p:sp>
      <p:sp>
        <p:nvSpPr>
          <p:cNvPr id="21" name="Text 19"/>
          <p:cNvSpPr/>
          <p:nvPr/>
        </p:nvSpPr>
        <p:spPr>
          <a:xfrm>
            <a:off x="502920" y="4123944"/>
            <a:ext cx="1097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100" kern="0" dirty="0">
                <a:solidFill>
                  <a:srgbClr val="8B691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Authority</a:t>
            </a:r>
            <a:endParaRPr lang="en-US" sz="800" dirty="0"/>
          </a:p>
        </p:txBody>
      </p:sp>
      <p:sp>
        <p:nvSpPr>
          <p:cNvPr id="22" name="Text 20"/>
          <p:cNvSpPr/>
          <p:nvPr/>
        </p:nvSpPr>
        <p:spPr>
          <a:xfrm>
            <a:off x="1691640" y="4078224"/>
            <a:ext cx="34747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Constitutional compliance · Major transactions · Annual review · Founder removal proceedings</a:t>
            </a:r>
            <a:endParaRPr lang="en-US" sz="850" dirty="0"/>
          </a:p>
        </p:txBody>
      </p:sp>
      <p:sp>
        <p:nvSpPr>
          <p:cNvPr id="23" name="Shape 21"/>
          <p:cNvSpPr/>
          <p:nvPr/>
        </p:nvSpPr>
        <p:spPr>
          <a:xfrm>
            <a:off x="502920" y="4736592"/>
            <a:ext cx="4663440" cy="9144"/>
          </a:xfrm>
          <a:prstGeom prst="rect">
            <a:avLst/>
          </a:prstGeom>
          <a:solidFill>
            <a:srgbClr val="E8E4D8"/>
          </a:solidFill>
          <a:ln/>
        </p:spPr>
      </p:sp>
      <p:sp>
        <p:nvSpPr>
          <p:cNvPr id="24" name="Text 22"/>
          <p:cNvSpPr/>
          <p:nvPr/>
        </p:nvSpPr>
        <p:spPr>
          <a:xfrm>
            <a:off x="502920" y="4873752"/>
            <a:ext cx="1097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100" kern="0" dirty="0">
                <a:solidFill>
                  <a:srgbClr val="8B691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Removal</a:t>
            </a:r>
            <a:endParaRPr lang="en-US" sz="800" dirty="0"/>
          </a:p>
        </p:txBody>
      </p:sp>
      <p:sp>
        <p:nvSpPr>
          <p:cNvPr id="25" name="Text 23"/>
          <p:cNvSpPr/>
          <p:nvPr/>
        </p:nvSpPr>
        <p:spPr>
          <a:xfrm>
            <a:off x="1691640" y="4828032"/>
            <a:ext cx="34747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2/3 COB vote → 30-day response → 60-day independent adjudication</a:t>
            </a:r>
            <a:endParaRPr lang="en-US" sz="850" dirty="0"/>
          </a:p>
        </p:txBody>
      </p:sp>
      <p:sp>
        <p:nvSpPr>
          <p:cNvPr id="26" name="Shape 24"/>
          <p:cNvSpPr/>
          <p:nvPr/>
        </p:nvSpPr>
        <p:spPr>
          <a:xfrm>
            <a:off x="5623560" y="1417320"/>
            <a:ext cx="6217920" cy="365760"/>
          </a:xfrm>
          <a:prstGeom prst="rect">
            <a:avLst/>
          </a:prstGeom>
          <a:solidFill>
            <a:srgbClr val="152840"/>
          </a:solidFill>
          <a:ln/>
        </p:spPr>
      </p:sp>
      <p:sp>
        <p:nvSpPr>
          <p:cNvPr id="27" name="Text 25"/>
          <p:cNvSpPr/>
          <p:nvPr/>
        </p:nvSpPr>
        <p:spPr>
          <a:xfrm>
            <a:off x="5806440" y="1517904"/>
            <a:ext cx="5486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TWELVE CONSTITUTIONAL PILLARS</a:t>
            </a:r>
            <a:endParaRPr lang="en-US" sz="800" dirty="0"/>
          </a:p>
        </p:txBody>
      </p:sp>
      <p:sp>
        <p:nvSpPr>
          <p:cNvPr id="28" name="Shape 26"/>
          <p:cNvSpPr/>
          <p:nvPr/>
        </p:nvSpPr>
        <p:spPr>
          <a:xfrm>
            <a:off x="5623560" y="1874520"/>
            <a:ext cx="2971800" cy="621792"/>
          </a:xfrm>
          <a:prstGeom prst="rect">
            <a:avLst/>
          </a:prstGeom>
          <a:solidFill>
            <a:srgbClr val="FAFAF5"/>
          </a:solidFill>
          <a:ln w="12700">
            <a:solidFill>
              <a:srgbClr val="E0DDD5"/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5623560" y="1874520"/>
            <a:ext cx="54864" cy="6217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0" name="Text 28"/>
          <p:cNvSpPr/>
          <p:nvPr/>
        </p:nvSpPr>
        <p:spPr>
          <a:xfrm>
            <a:off x="5733288" y="1965960"/>
            <a:ext cx="3657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DDDC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</a:t>
            </a:r>
            <a:endParaRPr lang="en-US" sz="1300" dirty="0"/>
          </a:p>
        </p:txBody>
      </p:sp>
      <p:sp>
        <p:nvSpPr>
          <p:cNvPr id="31" name="Text 29"/>
          <p:cNvSpPr/>
          <p:nvPr/>
        </p:nvSpPr>
        <p:spPr>
          <a:xfrm>
            <a:off x="6126480" y="2057400"/>
            <a:ext cx="23317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Human Dignity</a:t>
            </a:r>
            <a:endParaRPr lang="en-US" sz="850" dirty="0"/>
          </a:p>
        </p:txBody>
      </p:sp>
      <p:sp>
        <p:nvSpPr>
          <p:cNvPr id="32" name="Shape 30"/>
          <p:cNvSpPr/>
          <p:nvPr/>
        </p:nvSpPr>
        <p:spPr>
          <a:xfrm>
            <a:off x="8750808" y="1874520"/>
            <a:ext cx="2971800" cy="621792"/>
          </a:xfrm>
          <a:prstGeom prst="rect">
            <a:avLst/>
          </a:prstGeom>
          <a:solidFill>
            <a:srgbClr val="FAFAF5"/>
          </a:solidFill>
          <a:ln w="12700">
            <a:solidFill>
              <a:srgbClr val="E0DDD5"/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8750808" y="1874520"/>
            <a:ext cx="54864" cy="6217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4" name="Text 32"/>
          <p:cNvSpPr/>
          <p:nvPr/>
        </p:nvSpPr>
        <p:spPr>
          <a:xfrm>
            <a:off x="8860536" y="1965960"/>
            <a:ext cx="3657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DDDC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II</a:t>
            </a:r>
            <a:endParaRPr lang="en-US" sz="1300" dirty="0"/>
          </a:p>
        </p:txBody>
      </p:sp>
      <p:sp>
        <p:nvSpPr>
          <p:cNvPr id="35" name="Text 33"/>
          <p:cNvSpPr/>
          <p:nvPr/>
        </p:nvSpPr>
        <p:spPr>
          <a:xfrm>
            <a:off x="9253728" y="2057400"/>
            <a:ext cx="23317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Contribution First</a:t>
            </a:r>
            <a:endParaRPr lang="en-US" sz="850" dirty="0"/>
          </a:p>
        </p:txBody>
      </p:sp>
      <p:sp>
        <p:nvSpPr>
          <p:cNvPr id="36" name="Shape 34"/>
          <p:cNvSpPr/>
          <p:nvPr/>
        </p:nvSpPr>
        <p:spPr>
          <a:xfrm>
            <a:off x="5623560" y="2624328"/>
            <a:ext cx="2971800" cy="621792"/>
          </a:xfrm>
          <a:prstGeom prst="rect">
            <a:avLst/>
          </a:prstGeom>
          <a:solidFill>
            <a:srgbClr val="FAFAF5"/>
          </a:solidFill>
          <a:ln w="12700">
            <a:solidFill>
              <a:srgbClr val="E0DDD5"/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5623560" y="2624328"/>
            <a:ext cx="54864" cy="6217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8" name="Text 36"/>
          <p:cNvSpPr/>
          <p:nvPr/>
        </p:nvSpPr>
        <p:spPr>
          <a:xfrm>
            <a:off x="5733288" y="2715768"/>
            <a:ext cx="3657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DDDC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III</a:t>
            </a:r>
            <a:endParaRPr lang="en-US" sz="1300" dirty="0"/>
          </a:p>
        </p:txBody>
      </p:sp>
      <p:sp>
        <p:nvSpPr>
          <p:cNvPr id="39" name="Text 37"/>
          <p:cNvSpPr/>
          <p:nvPr/>
        </p:nvSpPr>
        <p:spPr>
          <a:xfrm>
            <a:off x="6126480" y="2807208"/>
            <a:ext cx="23317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Sovereign Respect</a:t>
            </a:r>
            <a:endParaRPr lang="en-US" sz="850" dirty="0"/>
          </a:p>
        </p:txBody>
      </p:sp>
      <p:sp>
        <p:nvSpPr>
          <p:cNvPr id="40" name="Shape 38"/>
          <p:cNvSpPr/>
          <p:nvPr/>
        </p:nvSpPr>
        <p:spPr>
          <a:xfrm>
            <a:off x="8750808" y="2624328"/>
            <a:ext cx="2971800" cy="621792"/>
          </a:xfrm>
          <a:prstGeom prst="rect">
            <a:avLst/>
          </a:prstGeom>
          <a:solidFill>
            <a:srgbClr val="FAFAF5"/>
          </a:solidFill>
          <a:ln w="12700">
            <a:solidFill>
              <a:srgbClr val="E0DDD5"/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8750808" y="2624328"/>
            <a:ext cx="54864" cy="6217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42" name="Text 40"/>
          <p:cNvSpPr/>
          <p:nvPr/>
        </p:nvSpPr>
        <p:spPr>
          <a:xfrm>
            <a:off x="8860536" y="2715768"/>
            <a:ext cx="3657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DDDC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IV</a:t>
            </a:r>
            <a:endParaRPr lang="en-US" sz="1300" dirty="0"/>
          </a:p>
        </p:txBody>
      </p:sp>
      <p:sp>
        <p:nvSpPr>
          <p:cNvPr id="43" name="Text 41"/>
          <p:cNvSpPr/>
          <p:nvPr/>
        </p:nvSpPr>
        <p:spPr>
          <a:xfrm>
            <a:off x="9253728" y="2807208"/>
            <a:ext cx="23317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Ethical Profitability</a:t>
            </a:r>
            <a:endParaRPr lang="en-US" sz="850" dirty="0"/>
          </a:p>
        </p:txBody>
      </p:sp>
      <p:sp>
        <p:nvSpPr>
          <p:cNvPr id="44" name="Shape 42"/>
          <p:cNvSpPr/>
          <p:nvPr/>
        </p:nvSpPr>
        <p:spPr>
          <a:xfrm>
            <a:off x="5623560" y="3374136"/>
            <a:ext cx="2971800" cy="621792"/>
          </a:xfrm>
          <a:prstGeom prst="rect">
            <a:avLst/>
          </a:prstGeom>
          <a:solidFill>
            <a:srgbClr val="FAFAF5"/>
          </a:solidFill>
          <a:ln w="12700">
            <a:solidFill>
              <a:srgbClr val="E0DDD5"/>
            </a:solidFill>
            <a:prstDash val="solid"/>
          </a:ln>
        </p:spPr>
      </p:sp>
      <p:sp>
        <p:nvSpPr>
          <p:cNvPr id="45" name="Shape 43"/>
          <p:cNvSpPr/>
          <p:nvPr/>
        </p:nvSpPr>
        <p:spPr>
          <a:xfrm>
            <a:off x="5623560" y="3374136"/>
            <a:ext cx="54864" cy="6217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46" name="Text 44"/>
          <p:cNvSpPr/>
          <p:nvPr/>
        </p:nvSpPr>
        <p:spPr>
          <a:xfrm>
            <a:off x="5733288" y="3465576"/>
            <a:ext cx="3657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DDDC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</a:t>
            </a:r>
            <a:endParaRPr lang="en-US" sz="1300" dirty="0"/>
          </a:p>
        </p:txBody>
      </p:sp>
      <p:sp>
        <p:nvSpPr>
          <p:cNvPr id="47" name="Text 45"/>
          <p:cNvSpPr/>
          <p:nvPr/>
        </p:nvSpPr>
        <p:spPr>
          <a:xfrm>
            <a:off x="6126480" y="3557016"/>
            <a:ext cx="23317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Governance Before Scale</a:t>
            </a:r>
            <a:endParaRPr lang="en-US" sz="850" dirty="0"/>
          </a:p>
        </p:txBody>
      </p:sp>
      <p:sp>
        <p:nvSpPr>
          <p:cNvPr id="48" name="Shape 46"/>
          <p:cNvSpPr/>
          <p:nvPr/>
        </p:nvSpPr>
        <p:spPr>
          <a:xfrm>
            <a:off x="8750808" y="3374136"/>
            <a:ext cx="2971800" cy="621792"/>
          </a:xfrm>
          <a:prstGeom prst="rect">
            <a:avLst/>
          </a:prstGeom>
          <a:solidFill>
            <a:srgbClr val="FAFAF5"/>
          </a:solidFill>
          <a:ln w="12700">
            <a:solidFill>
              <a:srgbClr val="E0DDD5"/>
            </a:solidFill>
            <a:prstDash val="solid"/>
          </a:ln>
        </p:spPr>
      </p:sp>
      <p:sp>
        <p:nvSpPr>
          <p:cNvPr id="49" name="Shape 47"/>
          <p:cNvSpPr/>
          <p:nvPr/>
        </p:nvSpPr>
        <p:spPr>
          <a:xfrm>
            <a:off x="8750808" y="3374136"/>
            <a:ext cx="54864" cy="6217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50" name="Text 48"/>
          <p:cNvSpPr/>
          <p:nvPr/>
        </p:nvSpPr>
        <p:spPr>
          <a:xfrm>
            <a:off x="8860536" y="3465576"/>
            <a:ext cx="3657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DDDC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VI</a:t>
            </a:r>
            <a:endParaRPr lang="en-US" sz="1300" dirty="0"/>
          </a:p>
        </p:txBody>
      </p:sp>
      <p:sp>
        <p:nvSpPr>
          <p:cNvPr id="51" name="Text 49"/>
          <p:cNvSpPr/>
          <p:nvPr/>
        </p:nvSpPr>
        <p:spPr>
          <a:xfrm>
            <a:off x="9253728" y="3557016"/>
            <a:ext cx="23317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Transparency</a:t>
            </a:r>
            <a:endParaRPr lang="en-US" sz="850" dirty="0"/>
          </a:p>
        </p:txBody>
      </p:sp>
      <p:sp>
        <p:nvSpPr>
          <p:cNvPr id="52" name="Shape 50"/>
          <p:cNvSpPr/>
          <p:nvPr/>
        </p:nvSpPr>
        <p:spPr>
          <a:xfrm>
            <a:off x="5623560" y="4123944"/>
            <a:ext cx="2971800" cy="621792"/>
          </a:xfrm>
          <a:prstGeom prst="rect">
            <a:avLst/>
          </a:prstGeom>
          <a:solidFill>
            <a:srgbClr val="FAFAF5"/>
          </a:solidFill>
          <a:ln w="12700">
            <a:solidFill>
              <a:srgbClr val="E0DDD5"/>
            </a:solidFill>
            <a:prstDash val="solid"/>
          </a:ln>
        </p:spPr>
      </p:sp>
      <p:sp>
        <p:nvSpPr>
          <p:cNvPr id="53" name="Shape 51"/>
          <p:cNvSpPr/>
          <p:nvPr/>
        </p:nvSpPr>
        <p:spPr>
          <a:xfrm>
            <a:off x="5623560" y="4123944"/>
            <a:ext cx="54864" cy="6217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54" name="Text 52"/>
          <p:cNvSpPr/>
          <p:nvPr/>
        </p:nvSpPr>
        <p:spPr>
          <a:xfrm>
            <a:off x="5733288" y="4215384"/>
            <a:ext cx="3657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DDDC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VII</a:t>
            </a:r>
            <a:endParaRPr lang="en-US" sz="1300" dirty="0"/>
          </a:p>
        </p:txBody>
      </p:sp>
      <p:sp>
        <p:nvSpPr>
          <p:cNvPr id="55" name="Text 53"/>
          <p:cNvSpPr/>
          <p:nvPr/>
        </p:nvSpPr>
        <p:spPr>
          <a:xfrm>
            <a:off x="6126480" y="4306824"/>
            <a:ext cx="23317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Founder Constraint</a:t>
            </a:r>
            <a:endParaRPr lang="en-US" sz="850" dirty="0"/>
          </a:p>
        </p:txBody>
      </p:sp>
      <p:sp>
        <p:nvSpPr>
          <p:cNvPr id="56" name="Shape 54"/>
          <p:cNvSpPr/>
          <p:nvPr/>
        </p:nvSpPr>
        <p:spPr>
          <a:xfrm>
            <a:off x="8750808" y="4123944"/>
            <a:ext cx="2971800" cy="621792"/>
          </a:xfrm>
          <a:prstGeom prst="rect">
            <a:avLst/>
          </a:prstGeom>
          <a:solidFill>
            <a:srgbClr val="FAFAF5"/>
          </a:solidFill>
          <a:ln w="12700">
            <a:solidFill>
              <a:srgbClr val="E0DDD5"/>
            </a:solidFill>
            <a:prstDash val="solid"/>
          </a:ln>
        </p:spPr>
      </p:sp>
      <p:sp>
        <p:nvSpPr>
          <p:cNvPr id="57" name="Shape 55"/>
          <p:cNvSpPr/>
          <p:nvPr/>
        </p:nvSpPr>
        <p:spPr>
          <a:xfrm>
            <a:off x="8750808" y="4123944"/>
            <a:ext cx="54864" cy="6217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58" name="Text 56"/>
          <p:cNvSpPr/>
          <p:nvPr/>
        </p:nvSpPr>
        <p:spPr>
          <a:xfrm>
            <a:off x="8860536" y="4215384"/>
            <a:ext cx="3657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DDDC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VIII</a:t>
            </a:r>
            <a:endParaRPr lang="en-US" sz="1300" dirty="0"/>
          </a:p>
        </p:txBody>
      </p:sp>
      <p:sp>
        <p:nvSpPr>
          <p:cNvPr id="59" name="Text 57"/>
          <p:cNvSpPr/>
          <p:nvPr/>
        </p:nvSpPr>
        <p:spPr>
          <a:xfrm>
            <a:off x="9253728" y="4306824"/>
            <a:ext cx="23317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Human Primacy in AI</a:t>
            </a:r>
            <a:endParaRPr lang="en-US" sz="850" dirty="0"/>
          </a:p>
        </p:txBody>
      </p:sp>
      <p:sp>
        <p:nvSpPr>
          <p:cNvPr id="60" name="Shape 58"/>
          <p:cNvSpPr/>
          <p:nvPr/>
        </p:nvSpPr>
        <p:spPr>
          <a:xfrm>
            <a:off x="5623560" y="4873752"/>
            <a:ext cx="2971800" cy="621792"/>
          </a:xfrm>
          <a:prstGeom prst="rect">
            <a:avLst/>
          </a:prstGeom>
          <a:solidFill>
            <a:srgbClr val="FAFAF5"/>
          </a:solidFill>
          <a:ln w="12700">
            <a:solidFill>
              <a:srgbClr val="E0DDD5"/>
            </a:solidFill>
            <a:prstDash val="solid"/>
          </a:ln>
        </p:spPr>
      </p:sp>
      <p:sp>
        <p:nvSpPr>
          <p:cNvPr id="61" name="Shape 59"/>
          <p:cNvSpPr/>
          <p:nvPr/>
        </p:nvSpPr>
        <p:spPr>
          <a:xfrm>
            <a:off x="5623560" y="4873752"/>
            <a:ext cx="54864" cy="6217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62" name="Text 60"/>
          <p:cNvSpPr/>
          <p:nvPr/>
        </p:nvSpPr>
        <p:spPr>
          <a:xfrm>
            <a:off x="5733288" y="4965192"/>
            <a:ext cx="3657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DDDC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IX</a:t>
            </a:r>
            <a:endParaRPr lang="en-US" sz="1300" dirty="0"/>
          </a:p>
        </p:txBody>
      </p:sp>
      <p:sp>
        <p:nvSpPr>
          <p:cNvPr id="63" name="Text 61"/>
          <p:cNvSpPr/>
          <p:nvPr/>
        </p:nvSpPr>
        <p:spPr>
          <a:xfrm>
            <a:off x="6126480" y="5056632"/>
            <a:ext cx="23317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Reintegration</a:t>
            </a:r>
            <a:endParaRPr lang="en-US" sz="850" dirty="0"/>
          </a:p>
        </p:txBody>
      </p:sp>
      <p:sp>
        <p:nvSpPr>
          <p:cNvPr id="64" name="Shape 62"/>
          <p:cNvSpPr/>
          <p:nvPr/>
        </p:nvSpPr>
        <p:spPr>
          <a:xfrm>
            <a:off x="8750808" y="4873752"/>
            <a:ext cx="2971800" cy="621792"/>
          </a:xfrm>
          <a:prstGeom prst="rect">
            <a:avLst/>
          </a:prstGeom>
          <a:solidFill>
            <a:srgbClr val="FAFAF5"/>
          </a:solidFill>
          <a:ln w="12700">
            <a:solidFill>
              <a:srgbClr val="E0DDD5"/>
            </a:solidFill>
            <a:prstDash val="solid"/>
          </a:ln>
        </p:spPr>
      </p:sp>
      <p:sp>
        <p:nvSpPr>
          <p:cNvPr id="65" name="Shape 63"/>
          <p:cNvSpPr/>
          <p:nvPr/>
        </p:nvSpPr>
        <p:spPr>
          <a:xfrm>
            <a:off x="8750808" y="4873752"/>
            <a:ext cx="54864" cy="6217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66" name="Text 64"/>
          <p:cNvSpPr/>
          <p:nvPr/>
        </p:nvSpPr>
        <p:spPr>
          <a:xfrm>
            <a:off x="8860536" y="4965192"/>
            <a:ext cx="3657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DDDC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X</a:t>
            </a:r>
            <a:endParaRPr lang="en-US" sz="1300" dirty="0"/>
          </a:p>
        </p:txBody>
      </p:sp>
      <p:sp>
        <p:nvSpPr>
          <p:cNvPr id="67" name="Text 65"/>
          <p:cNvSpPr/>
          <p:nvPr/>
        </p:nvSpPr>
        <p:spPr>
          <a:xfrm>
            <a:off x="9253728" y="5056632"/>
            <a:ext cx="23317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Long-Horizon Discipline</a:t>
            </a:r>
            <a:endParaRPr lang="en-US" sz="850" dirty="0"/>
          </a:p>
        </p:txBody>
      </p:sp>
      <p:sp>
        <p:nvSpPr>
          <p:cNvPr id="68" name="Shape 66"/>
          <p:cNvSpPr/>
          <p:nvPr/>
        </p:nvSpPr>
        <p:spPr>
          <a:xfrm>
            <a:off x="5623560" y="5623560"/>
            <a:ext cx="2971800" cy="621792"/>
          </a:xfrm>
          <a:prstGeom prst="rect">
            <a:avLst/>
          </a:prstGeom>
          <a:solidFill>
            <a:srgbClr val="FAFAF5"/>
          </a:solidFill>
          <a:ln w="12700">
            <a:solidFill>
              <a:srgbClr val="E0DDD5"/>
            </a:solidFill>
            <a:prstDash val="solid"/>
          </a:ln>
        </p:spPr>
      </p:sp>
      <p:sp>
        <p:nvSpPr>
          <p:cNvPr id="69" name="Shape 67"/>
          <p:cNvSpPr/>
          <p:nvPr/>
        </p:nvSpPr>
        <p:spPr>
          <a:xfrm>
            <a:off x="5623560" y="5623560"/>
            <a:ext cx="54864" cy="6217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70" name="Text 68"/>
          <p:cNvSpPr/>
          <p:nvPr/>
        </p:nvSpPr>
        <p:spPr>
          <a:xfrm>
            <a:off x="5733288" y="5715000"/>
            <a:ext cx="3657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DDDC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XI</a:t>
            </a:r>
            <a:endParaRPr lang="en-US" sz="1300" dirty="0"/>
          </a:p>
        </p:txBody>
      </p:sp>
      <p:sp>
        <p:nvSpPr>
          <p:cNvPr id="71" name="Text 69"/>
          <p:cNvSpPr/>
          <p:nvPr/>
        </p:nvSpPr>
        <p:spPr>
          <a:xfrm>
            <a:off x="6126480" y="5806440"/>
            <a:ext cx="23317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Anti-Corruption Architecture</a:t>
            </a:r>
            <a:endParaRPr lang="en-US" sz="850" dirty="0"/>
          </a:p>
        </p:txBody>
      </p:sp>
      <p:sp>
        <p:nvSpPr>
          <p:cNvPr id="72" name="Shape 70"/>
          <p:cNvSpPr/>
          <p:nvPr/>
        </p:nvSpPr>
        <p:spPr>
          <a:xfrm>
            <a:off x="8750808" y="5623560"/>
            <a:ext cx="2971800" cy="621792"/>
          </a:xfrm>
          <a:prstGeom prst="rect">
            <a:avLst/>
          </a:prstGeom>
          <a:solidFill>
            <a:srgbClr val="FAFAF5"/>
          </a:solidFill>
          <a:ln w="12700">
            <a:solidFill>
              <a:srgbClr val="E0DDD5"/>
            </a:solidFill>
            <a:prstDash val="solid"/>
          </a:ln>
        </p:spPr>
      </p:sp>
      <p:sp>
        <p:nvSpPr>
          <p:cNvPr id="73" name="Shape 71"/>
          <p:cNvSpPr/>
          <p:nvPr/>
        </p:nvSpPr>
        <p:spPr>
          <a:xfrm>
            <a:off x="8750808" y="5623560"/>
            <a:ext cx="54864" cy="6217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74" name="Text 72"/>
          <p:cNvSpPr/>
          <p:nvPr/>
        </p:nvSpPr>
        <p:spPr>
          <a:xfrm>
            <a:off x="8860536" y="5715000"/>
            <a:ext cx="3657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DDDC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XII</a:t>
            </a:r>
            <a:endParaRPr lang="en-US" sz="1300" dirty="0"/>
          </a:p>
        </p:txBody>
      </p:sp>
      <p:sp>
        <p:nvSpPr>
          <p:cNvPr id="75" name="Text 73"/>
          <p:cNvSpPr/>
          <p:nvPr/>
        </p:nvSpPr>
        <p:spPr>
          <a:xfrm>
            <a:off x="9253728" y="5806440"/>
            <a:ext cx="23317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Evidence-Driven</a:t>
            </a:r>
            <a:endParaRPr lang="en-US" sz="8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60E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4572" cy="6858000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1051560" y="0"/>
            <a:ext cx="4572" cy="6858000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2103120" y="0"/>
            <a:ext cx="4572" cy="6858000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5" name="Shape 3"/>
          <p:cNvSpPr/>
          <p:nvPr/>
        </p:nvSpPr>
        <p:spPr>
          <a:xfrm>
            <a:off x="3154680" y="0"/>
            <a:ext cx="4572" cy="6858000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6" name="Shape 4"/>
          <p:cNvSpPr/>
          <p:nvPr/>
        </p:nvSpPr>
        <p:spPr>
          <a:xfrm>
            <a:off x="4206240" y="0"/>
            <a:ext cx="4572" cy="6858000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7" name="Shape 5"/>
          <p:cNvSpPr/>
          <p:nvPr/>
        </p:nvSpPr>
        <p:spPr>
          <a:xfrm>
            <a:off x="5257800" y="0"/>
            <a:ext cx="4572" cy="6858000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8" name="Shape 6"/>
          <p:cNvSpPr/>
          <p:nvPr/>
        </p:nvSpPr>
        <p:spPr>
          <a:xfrm>
            <a:off x="6309360" y="0"/>
            <a:ext cx="4572" cy="6858000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9" name="Shape 7"/>
          <p:cNvSpPr/>
          <p:nvPr/>
        </p:nvSpPr>
        <p:spPr>
          <a:xfrm>
            <a:off x="7360920" y="0"/>
            <a:ext cx="4572" cy="6858000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10" name="Shape 8"/>
          <p:cNvSpPr/>
          <p:nvPr/>
        </p:nvSpPr>
        <p:spPr>
          <a:xfrm>
            <a:off x="8412480" y="0"/>
            <a:ext cx="4572" cy="6858000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11" name="Shape 9"/>
          <p:cNvSpPr/>
          <p:nvPr/>
        </p:nvSpPr>
        <p:spPr>
          <a:xfrm>
            <a:off x="9464040" y="0"/>
            <a:ext cx="4572" cy="6858000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12" name="Shape 10"/>
          <p:cNvSpPr/>
          <p:nvPr/>
        </p:nvSpPr>
        <p:spPr>
          <a:xfrm>
            <a:off x="10515600" y="0"/>
            <a:ext cx="4572" cy="6858000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13" name="Shape 11"/>
          <p:cNvSpPr/>
          <p:nvPr/>
        </p:nvSpPr>
        <p:spPr>
          <a:xfrm>
            <a:off x="11567160" y="0"/>
            <a:ext cx="4572" cy="6858000"/>
          </a:xfrm>
          <a:prstGeom prst="rect">
            <a:avLst/>
          </a:prstGeom>
          <a:solidFill>
            <a:srgbClr val="C9A84C">
              <a:alpha val="10000"/>
            </a:srgbClr>
          </a:solidFill>
          <a:ln/>
        </p:spPr>
      </p:sp>
      <p:sp>
        <p:nvSpPr>
          <p:cNvPr id="14" name="Shape 12"/>
          <p:cNvSpPr/>
          <p:nvPr/>
        </p:nvSpPr>
        <p:spPr>
          <a:xfrm>
            <a:off x="0" y="0"/>
            <a:ext cx="12161520" cy="54864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5" name="Shape 13"/>
          <p:cNvSpPr/>
          <p:nvPr/>
        </p:nvSpPr>
        <p:spPr>
          <a:xfrm>
            <a:off x="0" y="6803136"/>
            <a:ext cx="12161520" cy="54864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6" name="Text 14"/>
          <p:cNvSpPr/>
          <p:nvPr/>
        </p:nvSpPr>
        <p:spPr>
          <a:xfrm>
            <a:off x="548640" y="594360"/>
            <a:ext cx="8229600" cy="1645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600" b="1" spc="800" kern="0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G.O.D.S</a:t>
            </a:r>
            <a:endParaRPr lang="en-US" sz="8600" dirty="0"/>
          </a:p>
        </p:txBody>
      </p:sp>
      <p:sp>
        <p:nvSpPr>
          <p:cNvPr id="17" name="Text 15"/>
          <p:cNvSpPr/>
          <p:nvPr/>
        </p:nvSpPr>
        <p:spPr>
          <a:xfrm>
            <a:off x="548640" y="2121408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i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"Built for generations — not quarters."</a:t>
            </a:r>
            <a:endParaRPr lang="en-US" sz="1600" dirty="0"/>
          </a:p>
        </p:txBody>
      </p:sp>
      <p:sp>
        <p:nvSpPr>
          <p:cNvPr id="18" name="Shape 16"/>
          <p:cNvSpPr/>
          <p:nvPr/>
        </p:nvSpPr>
        <p:spPr>
          <a:xfrm>
            <a:off x="548640" y="2651760"/>
            <a:ext cx="6400800" cy="18288"/>
          </a:xfrm>
          <a:prstGeom prst="rect">
            <a:avLst/>
          </a:prstGeom>
          <a:solidFill>
            <a:srgbClr val="C9A84C"/>
          </a:solidFill>
          <a:ln w="12700">
            <a:solidFill>
              <a:srgbClr val="C9A84C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548640" y="2834640"/>
            <a:ext cx="3611880" cy="3200400"/>
          </a:xfrm>
          <a:prstGeom prst="rect">
            <a:avLst/>
          </a:prstGeom>
          <a:solidFill>
            <a:srgbClr val="152840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548640" y="2834640"/>
            <a:ext cx="3611880" cy="6400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1" name="Text 19"/>
          <p:cNvSpPr/>
          <p:nvPr/>
        </p:nvSpPr>
        <p:spPr>
          <a:xfrm>
            <a:off x="713232" y="2944368"/>
            <a:ext cx="3246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Governments</a:t>
            </a:r>
            <a:endParaRPr lang="en-US" sz="1400" dirty="0"/>
          </a:p>
        </p:txBody>
      </p:sp>
      <p:sp>
        <p:nvSpPr>
          <p:cNvPr id="22" name="Shape 20"/>
          <p:cNvSpPr/>
          <p:nvPr/>
        </p:nvSpPr>
        <p:spPr>
          <a:xfrm>
            <a:off x="713232" y="3364992"/>
            <a:ext cx="3246120" cy="9144"/>
          </a:xfrm>
          <a:prstGeom prst="rect">
            <a:avLst/>
          </a:prstGeom>
          <a:solidFill>
            <a:srgbClr val="C9A84C"/>
          </a:solidFill>
          <a:ln w="12700">
            <a:solidFill>
              <a:srgbClr val="C9A84C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713232" y="3493008"/>
            <a:ext cx="324612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50000"/>
              </a:lnSpc>
              <a:buNone/>
            </a:pPr>
            <a:r>
              <a:rPr lang="en-US" sz="90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Sovereign digital governance infrastructure. Workforce systems. Infrastructure investment without sovereign debt.</a:t>
            </a:r>
            <a:endParaRPr lang="en-US" sz="900" dirty="0"/>
          </a:p>
        </p:txBody>
      </p:sp>
      <p:sp>
        <p:nvSpPr>
          <p:cNvPr id="24" name="Shape 22"/>
          <p:cNvSpPr/>
          <p:nvPr/>
        </p:nvSpPr>
        <p:spPr>
          <a:xfrm>
            <a:off x="713232" y="5074920"/>
            <a:ext cx="3246120" cy="32004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5" name="Text 23"/>
          <p:cNvSpPr/>
          <p:nvPr/>
        </p:nvSpPr>
        <p:spPr>
          <a:xfrm>
            <a:off x="749808" y="5102352"/>
            <a:ext cx="31546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5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Request government briefing pack →</a:t>
            </a:r>
            <a:endParaRPr lang="en-US" sz="750" dirty="0"/>
          </a:p>
        </p:txBody>
      </p:sp>
      <p:sp>
        <p:nvSpPr>
          <p:cNvPr id="26" name="Shape 24"/>
          <p:cNvSpPr/>
          <p:nvPr/>
        </p:nvSpPr>
        <p:spPr>
          <a:xfrm>
            <a:off x="4389120" y="2834640"/>
            <a:ext cx="3611880" cy="3200400"/>
          </a:xfrm>
          <a:prstGeom prst="rect">
            <a:avLst/>
          </a:prstGeom>
          <a:solidFill>
            <a:srgbClr val="152840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4389120" y="2834640"/>
            <a:ext cx="3611880" cy="6400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8" name="Text 26"/>
          <p:cNvSpPr/>
          <p:nvPr/>
        </p:nvSpPr>
        <p:spPr>
          <a:xfrm>
            <a:off x="4553712" y="2944368"/>
            <a:ext cx="3246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Institutional Investors</a:t>
            </a:r>
            <a:endParaRPr lang="en-US" sz="1400" dirty="0"/>
          </a:p>
        </p:txBody>
      </p:sp>
      <p:sp>
        <p:nvSpPr>
          <p:cNvPr id="29" name="Shape 27"/>
          <p:cNvSpPr/>
          <p:nvPr/>
        </p:nvSpPr>
        <p:spPr>
          <a:xfrm>
            <a:off x="4553712" y="3364992"/>
            <a:ext cx="3246120" cy="9144"/>
          </a:xfrm>
          <a:prstGeom prst="rect">
            <a:avLst/>
          </a:prstGeom>
          <a:solidFill>
            <a:srgbClr val="C9A84C"/>
          </a:solidFill>
          <a:ln w="12700">
            <a:solidFill>
              <a:srgbClr val="C9A84C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4553712" y="3493008"/>
            <a:ext cx="324612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50000"/>
              </a:lnSpc>
              <a:buNone/>
            </a:pPr>
            <a:r>
              <a:rPr lang="en-US" sz="90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Seed: 40–60% IRR · Series A: 25–35% IRR · Governance protects long-term value. Constitutional structure prevents extraction.</a:t>
            </a:r>
            <a:endParaRPr lang="en-US" sz="900" dirty="0"/>
          </a:p>
        </p:txBody>
      </p:sp>
      <p:sp>
        <p:nvSpPr>
          <p:cNvPr id="31" name="Shape 29"/>
          <p:cNvSpPr/>
          <p:nvPr/>
        </p:nvSpPr>
        <p:spPr>
          <a:xfrm>
            <a:off x="4553712" y="5074920"/>
            <a:ext cx="3246120" cy="32004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2" name="Text 30"/>
          <p:cNvSpPr/>
          <p:nvPr/>
        </p:nvSpPr>
        <p:spPr>
          <a:xfrm>
            <a:off x="4590288" y="5102352"/>
            <a:ext cx="31546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5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Request investor data room →</a:t>
            </a:r>
            <a:endParaRPr lang="en-US" sz="750" dirty="0"/>
          </a:p>
        </p:txBody>
      </p:sp>
      <p:sp>
        <p:nvSpPr>
          <p:cNvPr id="33" name="Shape 31"/>
          <p:cNvSpPr/>
          <p:nvPr/>
        </p:nvSpPr>
        <p:spPr>
          <a:xfrm>
            <a:off x="8229600" y="2834640"/>
            <a:ext cx="3611880" cy="3200400"/>
          </a:xfrm>
          <a:prstGeom prst="rect">
            <a:avLst/>
          </a:prstGeom>
          <a:solidFill>
            <a:srgbClr val="152840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8229600" y="2834640"/>
            <a:ext cx="3611880" cy="6400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5" name="Text 33"/>
          <p:cNvSpPr/>
          <p:nvPr/>
        </p:nvSpPr>
        <p:spPr>
          <a:xfrm>
            <a:off x="8394192" y="2944368"/>
            <a:ext cx="3246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Strategic Partners</a:t>
            </a:r>
            <a:endParaRPr lang="en-US" sz="1400" dirty="0"/>
          </a:p>
        </p:txBody>
      </p:sp>
      <p:sp>
        <p:nvSpPr>
          <p:cNvPr id="36" name="Shape 34"/>
          <p:cNvSpPr/>
          <p:nvPr/>
        </p:nvSpPr>
        <p:spPr>
          <a:xfrm>
            <a:off x="8394192" y="3364992"/>
            <a:ext cx="3246120" cy="9144"/>
          </a:xfrm>
          <a:prstGeom prst="rect">
            <a:avLst/>
          </a:prstGeom>
          <a:solidFill>
            <a:srgbClr val="C9A84C"/>
          </a:solidFill>
          <a:ln w="12700">
            <a:solidFill>
              <a:srgbClr val="C9A84C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8394192" y="3493008"/>
            <a:ext cx="324612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50000"/>
              </a:lnSpc>
              <a:buNone/>
            </a:pPr>
            <a:r>
              <a:rPr lang="en-US" sz="90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Access to Africa's fastest-growing governance tech and workforce infrastructure market. Architecture that compounds.</a:t>
            </a:r>
            <a:endParaRPr lang="en-US" sz="900" dirty="0"/>
          </a:p>
        </p:txBody>
      </p:sp>
      <p:sp>
        <p:nvSpPr>
          <p:cNvPr id="38" name="Shape 36"/>
          <p:cNvSpPr/>
          <p:nvPr/>
        </p:nvSpPr>
        <p:spPr>
          <a:xfrm>
            <a:off x="8394192" y="5074920"/>
            <a:ext cx="3246120" cy="32004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9" name="Text 37"/>
          <p:cNvSpPr/>
          <p:nvPr/>
        </p:nvSpPr>
        <p:spPr>
          <a:xfrm>
            <a:off x="8430768" y="5102352"/>
            <a:ext cx="31546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5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Request partnership framework →</a:t>
            </a:r>
            <a:endParaRPr lang="en-US" sz="750" dirty="0"/>
          </a:p>
        </p:txBody>
      </p:sp>
      <p:sp>
        <p:nvSpPr>
          <p:cNvPr id="40" name="Text 38"/>
          <p:cNvSpPr/>
          <p:nvPr/>
        </p:nvSpPr>
        <p:spPr>
          <a:xfrm>
            <a:off x="548640" y="6510528"/>
            <a:ext cx="10972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50" spc="10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Sashin J. Singh — Founder &amp; Architect  ·  G.O.D.S Holdings (Pty) Ltd  ·  Johannesburg  ·  2026  ·  Confidential</a:t>
            </a:r>
            <a:endParaRPr lang="en-US" sz="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C1A2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54864" cy="685800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537960"/>
            <a:ext cx="12161520" cy="320040"/>
          </a:xfrm>
          <a:prstGeom prst="rect">
            <a:avLst/>
          </a:prstGeom>
          <a:solidFill>
            <a:srgbClr val="152840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583680"/>
            <a:ext cx="6400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spc="20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 —  GOOD ORDERLY DIRECTIONAL SYSTEMS</a:t>
            </a:r>
            <a:endParaRPr lang="en-US" sz="700" dirty="0"/>
          </a:p>
        </p:txBody>
      </p:sp>
      <p:sp>
        <p:nvSpPr>
          <p:cNvPr id="5" name="Text 3"/>
          <p:cNvSpPr/>
          <p:nvPr/>
        </p:nvSpPr>
        <p:spPr>
          <a:xfrm>
            <a:off x="0" y="6583680"/>
            <a:ext cx="1179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DECK  ·  CONFIDENTIAL  ·  SASHIN J. SINGH</a:t>
            </a:r>
            <a:endParaRPr lang="en-US" sz="700" dirty="0"/>
          </a:p>
        </p:txBody>
      </p:sp>
      <p:sp>
        <p:nvSpPr>
          <p:cNvPr id="6" name="Text 4"/>
          <p:cNvSpPr/>
          <p:nvPr/>
        </p:nvSpPr>
        <p:spPr>
          <a:xfrm>
            <a:off x="457200" y="411480"/>
            <a:ext cx="4572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FOUNDER STATEMENT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457200" y="685800"/>
            <a:ext cx="73152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Why this system exists.</a:t>
            </a:r>
            <a:endParaRPr lang="en-US" sz="3200" dirty="0"/>
          </a:p>
        </p:txBody>
      </p:sp>
      <p:sp>
        <p:nvSpPr>
          <p:cNvPr id="8" name="Shape 6"/>
          <p:cNvSpPr/>
          <p:nvPr/>
        </p:nvSpPr>
        <p:spPr>
          <a:xfrm>
            <a:off x="457200" y="1389888"/>
            <a:ext cx="3657600" cy="13716"/>
          </a:xfrm>
          <a:prstGeom prst="rect">
            <a:avLst/>
          </a:prstGeom>
          <a:solidFill>
            <a:srgbClr val="C9A84C"/>
          </a:solidFill>
          <a:ln w="12700">
            <a:solidFill>
              <a:srgbClr val="C9A84C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600200"/>
            <a:ext cx="5943600" cy="3474720"/>
          </a:xfrm>
          <a:prstGeom prst="rect">
            <a:avLst/>
          </a:prstGeom>
          <a:solidFill>
            <a:srgbClr val="152840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57200" y="1600200"/>
            <a:ext cx="54864" cy="347472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1" name="Text 9"/>
          <p:cNvSpPr/>
          <p:nvPr/>
        </p:nvSpPr>
        <p:spPr>
          <a:xfrm>
            <a:off x="640080" y="1737360"/>
            <a:ext cx="5577840" cy="3200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 did not design this system from a boardroom.</a:t>
            </a:r>
            <a:endParaRPr lang="en-US" sz="1050" dirty="0"/>
          </a:p>
          <a:p>
            <a:pPr indent="0" marL="0">
              <a:lnSpc>
                <a:spcPct val="150000"/>
              </a:lnSpc>
              <a:buNone/>
            </a:pPr>
            <a:endParaRPr lang="en-US" sz="105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 built it from the experience of being someone the existing system did not know what to do with — someone whose capability was real, but whose pathway was broken.</a:t>
            </a:r>
            <a:endParaRPr lang="en-US" sz="1050" dirty="0"/>
          </a:p>
          <a:p>
            <a:pPr indent="0" marL="0">
              <a:lnSpc>
                <a:spcPct val="150000"/>
              </a:lnSpc>
              <a:buNone/>
            </a:pPr>
            <a:endParaRPr lang="en-US" sz="105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exists because I could not find a system that treated the problem structurally. Not charitably. Not philosophically. Structurally.</a:t>
            </a:r>
            <a:endParaRPr lang="en-US" sz="1050" dirty="0"/>
          </a:p>
          <a:p>
            <a:pPr indent="0" marL="0">
              <a:lnSpc>
                <a:spcPct val="150000"/>
              </a:lnSpc>
              <a:buNone/>
            </a:pPr>
            <a:endParaRPr lang="en-US" sz="105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0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division in this architecture solves a problem I encountered directly, or watched others encounter without recourse. That is not inspiration. That is design specification.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6675120" y="1600200"/>
            <a:ext cx="5029200" cy="3474720"/>
          </a:xfrm>
          <a:prstGeom prst="rect">
            <a:avLst/>
          </a:prstGeom>
          <a:solidFill>
            <a:srgbClr val="060E1C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949440" y="1828800"/>
            <a:ext cx="3657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NOW</a:t>
            </a:r>
            <a:endParaRPr lang="en-US" sz="800" dirty="0"/>
          </a:p>
        </p:txBody>
      </p:sp>
      <p:sp>
        <p:nvSpPr>
          <p:cNvPr id="14" name="Text 12"/>
          <p:cNvSpPr/>
          <p:nvPr/>
        </p:nvSpPr>
        <p:spPr>
          <a:xfrm>
            <a:off x="6949440" y="2103120"/>
            <a:ext cx="43891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9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conditions converged in 2026 that did not exist in 2016 when this plan began:</a:t>
            </a:r>
            <a:endParaRPr lang="en-US" sz="900" dirty="0"/>
          </a:p>
        </p:txBody>
      </p:sp>
      <p:sp>
        <p:nvSpPr>
          <p:cNvPr id="15" name="Shape 13"/>
          <p:cNvSpPr/>
          <p:nvPr/>
        </p:nvSpPr>
        <p:spPr>
          <a:xfrm>
            <a:off x="6949440" y="2697480"/>
            <a:ext cx="292608" cy="29260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6" name="Text 14"/>
          <p:cNvSpPr/>
          <p:nvPr/>
        </p:nvSpPr>
        <p:spPr>
          <a:xfrm>
            <a:off x="6949440" y="2697480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800" dirty="0"/>
          </a:p>
        </p:txBody>
      </p:sp>
      <p:sp>
        <p:nvSpPr>
          <p:cNvPr id="17" name="Text 15"/>
          <p:cNvSpPr/>
          <p:nvPr/>
        </p:nvSpPr>
        <p:spPr>
          <a:xfrm>
            <a:off x="7315200" y="2670048"/>
            <a:ext cx="42062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90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governance is now a government budget line, not a concept.</a:t>
            </a:r>
            <a:endParaRPr lang="en-US" sz="900" dirty="0"/>
          </a:p>
        </p:txBody>
      </p:sp>
      <p:sp>
        <p:nvSpPr>
          <p:cNvPr id="18" name="Shape 16"/>
          <p:cNvSpPr/>
          <p:nvPr/>
        </p:nvSpPr>
        <p:spPr>
          <a:xfrm>
            <a:off x="6949440" y="3447288"/>
            <a:ext cx="292608" cy="29260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9" name="Text 17"/>
          <p:cNvSpPr/>
          <p:nvPr/>
        </p:nvSpPr>
        <p:spPr>
          <a:xfrm>
            <a:off x="6949440" y="3447288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800" dirty="0"/>
          </a:p>
        </p:txBody>
      </p:sp>
      <p:sp>
        <p:nvSpPr>
          <p:cNvPr id="20" name="Text 18"/>
          <p:cNvSpPr/>
          <p:nvPr/>
        </p:nvSpPr>
        <p:spPr>
          <a:xfrm>
            <a:off x="7315200" y="3419856"/>
            <a:ext cx="42062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90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Digital sovereignty is a political priority in every emerging economy.</a:t>
            </a:r>
            <a:endParaRPr lang="en-US" sz="900" dirty="0"/>
          </a:p>
        </p:txBody>
      </p:sp>
      <p:sp>
        <p:nvSpPr>
          <p:cNvPr id="21" name="Shape 19"/>
          <p:cNvSpPr/>
          <p:nvPr/>
        </p:nvSpPr>
        <p:spPr>
          <a:xfrm>
            <a:off x="6949440" y="4197096"/>
            <a:ext cx="292608" cy="292608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2" name="Text 20"/>
          <p:cNvSpPr/>
          <p:nvPr/>
        </p:nvSpPr>
        <p:spPr>
          <a:xfrm>
            <a:off x="6949440" y="4197096"/>
            <a:ext cx="29260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800" dirty="0"/>
          </a:p>
        </p:txBody>
      </p:sp>
      <p:sp>
        <p:nvSpPr>
          <p:cNvPr id="23" name="Text 21"/>
          <p:cNvSpPr/>
          <p:nvPr/>
        </p:nvSpPr>
        <p:spPr>
          <a:xfrm>
            <a:off x="7315200" y="4169664"/>
            <a:ext cx="42062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90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Africa's demographic pressure window requires workforce infrastructure now — not in ten years.</a:t>
            </a:r>
            <a:endParaRPr lang="en-US" sz="900" dirty="0"/>
          </a:p>
        </p:txBody>
      </p:sp>
      <p:sp>
        <p:nvSpPr>
          <p:cNvPr id="24" name="Shape 22"/>
          <p:cNvSpPr/>
          <p:nvPr/>
        </p:nvSpPr>
        <p:spPr>
          <a:xfrm>
            <a:off x="6675120" y="5029200"/>
            <a:ext cx="5029200" cy="13716"/>
          </a:xfrm>
          <a:prstGeom prst="rect">
            <a:avLst/>
          </a:prstGeom>
          <a:solidFill>
            <a:srgbClr val="C9A84C"/>
          </a:solidFill>
          <a:ln w="12700">
            <a:solidFill>
              <a:srgbClr val="C9A84C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6675120" y="5120640"/>
            <a:ext cx="50292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1000" i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Sashin J. Singh</a:t>
            </a:r>
            <a:endParaRPr lang="en-US" sz="1000" dirty="0"/>
          </a:p>
          <a:p>
            <a:pPr indent="0" marL="0">
              <a:lnSpc>
                <a:spcPct val="140000"/>
              </a:lnSpc>
              <a:buNone/>
            </a:pPr>
            <a:r>
              <a:rPr lang="en-US" sz="1000" i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Founder &amp; Architect — G.O.D.S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BF7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6537960"/>
            <a:ext cx="12161520" cy="320040"/>
          </a:xfrm>
          <a:prstGeom prst="rect">
            <a:avLst/>
          </a:prstGeom>
          <a:solidFill>
            <a:srgbClr val="152840"/>
          </a:solidFill>
          <a:ln/>
        </p:spPr>
      </p:sp>
      <p:sp>
        <p:nvSpPr>
          <p:cNvPr id="3" name="Text 1"/>
          <p:cNvSpPr/>
          <p:nvPr/>
        </p:nvSpPr>
        <p:spPr>
          <a:xfrm>
            <a:off x="365760" y="6583680"/>
            <a:ext cx="6400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spc="20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 —  GOOD ORDERLY DIRECTIONAL SYSTEMS</a:t>
            </a:r>
            <a:endParaRPr lang="en-US" sz="700" dirty="0"/>
          </a:p>
        </p:txBody>
      </p:sp>
      <p:sp>
        <p:nvSpPr>
          <p:cNvPr id="4" name="Text 2"/>
          <p:cNvSpPr/>
          <p:nvPr/>
        </p:nvSpPr>
        <p:spPr>
          <a:xfrm>
            <a:off x="0" y="6583680"/>
            <a:ext cx="1179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DECK  ·  CONFIDENTIAL  ·  SASHIN J. SINGH</a:t>
            </a:r>
            <a:endParaRPr lang="en-US" sz="700" dirty="0"/>
          </a:p>
        </p:txBody>
      </p:sp>
      <p:sp>
        <p:nvSpPr>
          <p:cNvPr id="5" name="Shape 3"/>
          <p:cNvSpPr/>
          <p:nvPr/>
        </p:nvSpPr>
        <p:spPr>
          <a:xfrm>
            <a:off x="0" y="0"/>
            <a:ext cx="12161520" cy="1371600"/>
          </a:xfrm>
          <a:prstGeom prst="rect">
            <a:avLst/>
          </a:prstGeom>
          <a:solidFill>
            <a:srgbClr val="060E1C"/>
          </a:solidFill>
          <a:ln/>
        </p:spPr>
      </p:sp>
      <p:sp>
        <p:nvSpPr>
          <p:cNvPr id="6" name="Shape 4"/>
          <p:cNvSpPr/>
          <p:nvPr/>
        </p:nvSpPr>
        <p:spPr>
          <a:xfrm>
            <a:off x="0" y="0"/>
            <a:ext cx="12161520" cy="36576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7" name="Text 5"/>
          <p:cNvSpPr/>
          <p:nvPr/>
        </p:nvSpPr>
        <p:spPr>
          <a:xfrm>
            <a:off x="457200" y="256032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 1  ·  THE OPPORTUNITY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457200" y="548640"/>
            <a:ext cx="100584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Five structural gaps. One integrated response.</a:t>
            </a:r>
            <a:endParaRPr lang="en-US" sz="2600" dirty="0"/>
          </a:p>
        </p:txBody>
      </p:sp>
      <p:sp>
        <p:nvSpPr>
          <p:cNvPr id="9" name="Shape 7"/>
          <p:cNvSpPr/>
          <p:nvPr/>
        </p:nvSpPr>
        <p:spPr>
          <a:xfrm>
            <a:off x="365760" y="1554480"/>
            <a:ext cx="3566160" cy="182880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CC"/>
            </a:solidFill>
            <a:prstDash val="solid"/>
          </a:ln>
          <a:effectLst>
            <a:outerShdw sx="100000" sy="100000" kx="0" ky="0" algn="bl" rotWithShape="0" blurRad="152400" dist="50800" dir="8100000">
              <a:srgbClr val="000000">
                <a:alpha val="18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365760" y="1554480"/>
            <a:ext cx="54864" cy="1828800"/>
          </a:xfrm>
          <a:prstGeom prst="rect">
            <a:avLst/>
          </a:prstGeom>
          <a:solidFill>
            <a:srgbClr val="2E7D5E"/>
          </a:solidFill>
          <a:ln/>
        </p:spPr>
      </p:sp>
      <p:sp>
        <p:nvSpPr>
          <p:cNvPr id="11" name="Text 9"/>
          <p:cNvSpPr/>
          <p:nvPr/>
        </p:nvSpPr>
        <p:spPr>
          <a:xfrm>
            <a:off x="530352" y="1664208"/>
            <a:ext cx="548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DDDDC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01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530352" y="1993392"/>
            <a:ext cx="3291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Workforce Displacement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530352" y="2359152"/>
            <a:ext cx="32918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5000"/>
              </a:lnSpc>
              <a:buNone/>
            </a:pPr>
            <a:r>
              <a:rPr lang="en-US" sz="85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10–30% of current roles require structural modification within 10 years. No transition infrastructure at scale exists.</a:t>
            </a:r>
            <a:endParaRPr lang="en-US" sz="850" dirty="0"/>
          </a:p>
        </p:txBody>
      </p:sp>
      <p:sp>
        <p:nvSpPr>
          <p:cNvPr id="14" name="Shape 12"/>
          <p:cNvSpPr/>
          <p:nvPr/>
        </p:nvSpPr>
        <p:spPr>
          <a:xfrm>
            <a:off x="530352" y="3127248"/>
            <a:ext cx="3291840" cy="164592"/>
          </a:xfrm>
          <a:prstGeom prst="rect">
            <a:avLst/>
          </a:prstGeom>
          <a:solidFill>
            <a:srgbClr val="F5F2EC"/>
          </a:solidFill>
          <a:ln/>
        </p:spPr>
      </p:sp>
      <p:sp>
        <p:nvSpPr>
          <p:cNvPr id="15" name="Text 13"/>
          <p:cNvSpPr/>
          <p:nvPr/>
        </p:nvSpPr>
        <p:spPr>
          <a:xfrm>
            <a:off x="566928" y="3145536"/>
            <a:ext cx="320040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50" kern="0" dirty="0">
                <a:solidFill>
                  <a:srgbClr val="2E7D5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Division: S.E.T.H.S + UDOC</a:t>
            </a:r>
            <a:endParaRPr lang="en-US" sz="700" dirty="0"/>
          </a:p>
        </p:txBody>
      </p:sp>
      <p:sp>
        <p:nvSpPr>
          <p:cNvPr id="16" name="Shape 14"/>
          <p:cNvSpPr/>
          <p:nvPr/>
        </p:nvSpPr>
        <p:spPr>
          <a:xfrm>
            <a:off x="4206240" y="1554480"/>
            <a:ext cx="3566160" cy="182880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CC"/>
            </a:solidFill>
            <a:prstDash val="solid"/>
          </a:ln>
          <a:effectLst>
            <a:outerShdw sx="100000" sy="100000" kx="0" ky="0" algn="bl" rotWithShape="0" blurRad="152400" dist="50800" dir="8100000">
              <a:srgbClr val="000000">
                <a:alpha val="18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4206240" y="1554480"/>
            <a:ext cx="54864" cy="1828800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18" name="Text 16"/>
          <p:cNvSpPr/>
          <p:nvPr/>
        </p:nvSpPr>
        <p:spPr>
          <a:xfrm>
            <a:off x="4370832" y="1664208"/>
            <a:ext cx="548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DDDDC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02</a:t>
            </a:r>
            <a:endParaRPr lang="en-US" sz="1800" dirty="0"/>
          </a:p>
        </p:txBody>
      </p:sp>
      <p:sp>
        <p:nvSpPr>
          <p:cNvPr id="19" name="Text 17"/>
          <p:cNvSpPr/>
          <p:nvPr/>
        </p:nvSpPr>
        <p:spPr>
          <a:xfrm>
            <a:off x="4370832" y="1993392"/>
            <a:ext cx="3291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Digital Sovereignty Deficit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4370832" y="2359152"/>
            <a:ext cx="32918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5000"/>
              </a:lnSpc>
              <a:buNone/>
            </a:pPr>
            <a:r>
              <a:rPr lang="en-US" sz="85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Most governments run critical systems on foreign-owned cloud infrastructure under foreign legal frameworks. They want out.</a:t>
            </a:r>
            <a:endParaRPr lang="en-US" sz="850" dirty="0"/>
          </a:p>
        </p:txBody>
      </p:sp>
      <p:sp>
        <p:nvSpPr>
          <p:cNvPr id="21" name="Shape 19"/>
          <p:cNvSpPr/>
          <p:nvPr/>
        </p:nvSpPr>
        <p:spPr>
          <a:xfrm>
            <a:off x="4370832" y="3127248"/>
            <a:ext cx="3291840" cy="164592"/>
          </a:xfrm>
          <a:prstGeom prst="rect">
            <a:avLst/>
          </a:prstGeom>
          <a:solidFill>
            <a:srgbClr val="F5F2EC"/>
          </a:solidFill>
          <a:ln/>
        </p:spPr>
      </p:sp>
      <p:sp>
        <p:nvSpPr>
          <p:cNvPr id="22" name="Text 20"/>
          <p:cNvSpPr/>
          <p:nvPr/>
        </p:nvSpPr>
        <p:spPr>
          <a:xfrm>
            <a:off x="4407408" y="3145536"/>
            <a:ext cx="320040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50" kern="0" dirty="0">
                <a:solidFill>
                  <a:srgbClr val="7D50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Division: UDOC</a:t>
            </a:r>
            <a:endParaRPr lang="en-US" sz="700" dirty="0"/>
          </a:p>
        </p:txBody>
      </p:sp>
      <p:sp>
        <p:nvSpPr>
          <p:cNvPr id="23" name="Shape 21"/>
          <p:cNvSpPr/>
          <p:nvPr/>
        </p:nvSpPr>
        <p:spPr>
          <a:xfrm>
            <a:off x="8046720" y="1554480"/>
            <a:ext cx="3566160" cy="182880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CC"/>
            </a:solidFill>
            <a:prstDash val="solid"/>
          </a:ln>
          <a:effectLst>
            <a:outerShdw sx="100000" sy="100000" kx="0" ky="0" algn="bl" rotWithShape="0" blurRad="152400" dist="50800" dir="8100000">
              <a:srgbClr val="000000">
                <a:alpha val="18000"/>
              </a:srgbClr>
            </a:outerShdw>
          </a:effectLst>
        </p:spPr>
      </p:sp>
      <p:sp>
        <p:nvSpPr>
          <p:cNvPr id="24" name="Shape 22"/>
          <p:cNvSpPr/>
          <p:nvPr/>
        </p:nvSpPr>
        <p:spPr>
          <a:xfrm>
            <a:off x="8046720" y="1554480"/>
            <a:ext cx="54864" cy="1828800"/>
          </a:xfrm>
          <a:prstGeom prst="rect">
            <a:avLst/>
          </a:prstGeom>
          <a:solidFill>
            <a:srgbClr val="2E5E7D"/>
          </a:solidFill>
          <a:ln/>
        </p:spPr>
      </p:sp>
      <p:sp>
        <p:nvSpPr>
          <p:cNvPr id="25" name="Text 23"/>
          <p:cNvSpPr/>
          <p:nvPr/>
        </p:nvSpPr>
        <p:spPr>
          <a:xfrm>
            <a:off x="8211312" y="1664208"/>
            <a:ext cx="548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DDDDC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03</a:t>
            </a:r>
            <a:endParaRPr lang="en-US" sz="1800" dirty="0"/>
          </a:p>
        </p:txBody>
      </p:sp>
      <p:sp>
        <p:nvSpPr>
          <p:cNvPr id="26" name="Text 24"/>
          <p:cNvSpPr/>
          <p:nvPr/>
        </p:nvSpPr>
        <p:spPr>
          <a:xfrm>
            <a:off x="8211312" y="1993392"/>
            <a:ext cx="3291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Trust Collapse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8211312" y="2359152"/>
            <a:ext cx="32918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5000"/>
              </a:lnSpc>
              <a:buNone/>
            </a:pPr>
            <a:r>
              <a:rPr lang="en-US" sz="85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Trust in public institutions has declined continuously across most economies. Governance tech is the structural solution.</a:t>
            </a:r>
            <a:endParaRPr lang="en-US" sz="850" dirty="0"/>
          </a:p>
        </p:txBody>
      </p:sp>
      <p:sp>
        <p:nvSpPr>
          <p:cNvPr id="28" name="Shape 26"/>
          <p:cNvSpPr/>
          <p:nvPr/>
        </p:nvSpPr>
        <p:spPr>
          <a:xfrm>
            <a:off x="8211312" y="3127248"/>
            <a:ext cx="3291840" cy="164592"/>
          </a:xfrm>
          <a:prstGeom prst="rect">
            <a:avLst/>
          </a:prstGeom>
          <a:solidFill>
            <a:srgbClr val="F5F2EC"/>
          </a:solidFill>
          <a:ln/>
        </p:spPr>
      </p:sp>
      <p:sp>
        <p:nvSpPr>
          <p:cNvPr id="29" name="Text 27"/>
          <p:cNvSpPr/>
          <p:nvPr/>
        </p:nvSpPr>
        <p:spPr>
          <a:xfrm>
            <a:off x="8247888" y="3145536"/>
            <a:ext cx="320040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50" kern="0" dirty="0">
                <a:solidFill>
                  <a:srgbClr val="2E5E7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Division: UDOC + M.A.D.I.B.A</a:t>
            </a:r>
            <a:endParaRPr lang="en-US" sz="700" dirty="0"/>
          </a:p>
        </p:txBody>
      </p:sp>
      <p:sp>
        <p:nvSpPr>
          <p:cNvPr id="30" name="Shape 28"/>
          <p:cNvSpPr/>
          <p:nvPr/>
        </p:nvSpPr>
        <p:spPr>
          <a:xfrm>
            <a:off x="2286000" y="3520440"/>
            <a:ext cx="3566160" cy="182880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CC"/>
            </a:solidFill>
            <a:prstDash val="solid"/>
          </a:ln>
          <a:effectLst>
            <a:outerShdw sx="100000" sy="100000" kx="0" ky="0" algn="bl" rotWithShape="0" blurRad="152400" dist="50800" dir="8100000">
              <a:srgbClr val="000000">
                <a:alpha val="18000"/>
              </a:srgbClr>
            </a:outerShdw>
          </a:effectLst>
        </p:spPr>
      </p:sp>
      <p:sp>
        <p:nvSpPr>
          <p:cNvPr id="31" name="Shape 29"/>
          <p:cNvSpPr/>
          <p:nvPr/>
        </p:nvSpPr>
        <p:spPr>
          <a:xfrm>
            <a:off x="2286000" y="3520440"/>
            <a:ext cx="54864" cy="1828800"/>
          </a:xfrm>
          <a:prstGeom prst="rect">
            <a:avLst/>
          </a:prstGeom>
          <a:solidFill>
            <a:srgbClr val="2E7D5E"/>
          </a:solidFill>
          <a:ln/>
        </p:spPr>
      </p:sp>
      <p:sp>
        <p:nvSpPr>
          <p:cNvPr id="32" name="Text 30"/>
          <p:cNvSpPr/>
          <p:nvPr/>
        </p:nvSpPr>
        <p:spPr>
          <a:xfrm>
            <a:off x="2450592" y="3630168"/>
            <a:ext cx="548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DDDDC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04</a:t>
            </a:r>
            <a:endParaRPr lang="en-US" sz="1800" dirty="0"/>
          </a:p>
        </p:txBody>
      </p:sp>
      <p:sp>
        <p:nvSpPr>
          <p:cNvPr id="33" name="Text 31"/>
          <p:cNvSpPr/>
          <p:nvPr/>
        </p:nvSpPr>
        <p:spPr>
          <a:xfrm>
            <a:off x="2450592" y="3959352"/>
            <a:ext cx="3291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Africa Demographic Pressure</a:t>
            </a:r>
            <a:endParaRPr lang="en-US" sz="1000" dirty="0"/>
          </a:p>
        </p:txBody>
      </p:sp>
      <p:sp>
        <p:nvSpPr>
          <p:cNvPr id="34" name="Text 32"/>
          <p:cNvSpPr/>
          <p:nvPr/>
        </p:nvSpPr>
        <p:spPr>
          <a:xfrm>
            <a:off x="2450592" y="4325112"/>
            <a:ext cx="32918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5000"/>
              </a:lnSpc>
              <a:buNone/>
            </a:pPr>
            <a:r>
              <a:rPr lang="en-US" sz="85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1.5 billion young Africans entering the workforce by 2050. Workforce infrastructure must be built now or the cost is civilizational.</a:t>
            </a:r>
            <a:endParaRPr lang="en-US" sz="850" dirty="0"/>
          </a:p>
        </p:txBody>
      </p:sp>
      <p:sp>
        <p:nvSpPr>
          <p:cNvPr id="35" name="Shape 33"/>
          <p:cNvSpPr/>
          <p:nvPr/>
        </p:nvSpPr>
        <p:spPr>
          <a:xfrm>
            <a:off x="2450592" y="5093208"/>
            <a:ext cx="3291840" cy="164592"/>
          </a:xfrm>
          <a:prstGeom prst="rect">
            <a:avLst/>
          </a:prstGeom>
          <a:solidFill>
            <a:srgbClr val="F5F2EC"/>
          </a:solidFill>
          <a:ln/>
        </p:spPr>
      </p:sp>
      <p:sp>
        <p:nvSpPr>
          <p:cNvPr id="36" name="Text 34"/>
          <p:cNvSpPr/>
          <p:nvPr/>
        </p:nvSpPr>
        <p:spPr>
          <a:xfrm>
            <a:off x="2487168" y="5111496"/>
            <a:ext cx="320040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50" kern="0" dirty="0">
                <a:solidFill>
                  <a:srgbClr val="2E7D5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Division: S.E.T.H.S + T.S</a:t>
            </a:r>
            <a:endParaRPr lang="en-US" sz="700" dirty="0"/>
          </a:p>
        </p:txBody>
      </p:sp>
      <p:sp>
        <p:nvSpPr>
          <p:cNvPr id="37" name="Shape 35"/>
          <p:cNvSpPr/>
          <p:nvPr/>
        </p:nvSpPr>
        <p:spPr>
          <a:xfrm>
            <a:off x="6126480" y="3520440"/>
            <a:ext cx="3566160" cy="1828800"/>
          </a:xfrm>
          <a:prstGeom prst="rect">
            <a:avLst/>
          </a:prstGeom>
          <a:solidFill>
            <a:srgbClr val="FFFFFF"/>
          </a:solidFill>
          <a:ln w="12700">
            <a:solidFill>
              <a:srgbClr val="DDDDCC"/>
            </a:solidFill>
            <a:prstDash val="solid"/>
          </a:ln>
          <a:effectLst>
            <a:outerShdw sx="100000" sy="100000" kx="0" ky="0" algn="bl" rotWithShape="0" blurRad="152400" dist="50800" dir="8100000">
              <a:srgbClr val="000000">
                <a:alpha val="18000"/>
              </a:srgbClr>
            </a:outerShdw>
          </a:effectLst>
        </p:spPr>
      </p:sp>
      <p:sp>
        <p:nvSpPr>
          <p:cNvPr id="38" name="Shape 36"/>
          <p:cNvSpPr/>
          <p:nvPr/>
        </p:nvSpPr>
        <p:spPr>
          <a:xfrm>
            <a:off x="6126480" y="3520440"/>
            <a:ext cx="54864" cy="1828800"/>
          </a:xfrm>
          <a:prstGeom prst="rect">
            <a:avLst/>
          </a:prstGeom>
          <a:solidFill>
            <a:srgbClr val="8B6914"/>
          </a:solidFill>
          <a:ln/>
        </p:spPr>
      </p:sp>
      <p:sp>
        <p:nvSpPr>
          <p:cNvPr id="39" name="Text 37"/>
          <p:cNvSpPr/>
          <p:nvPr/>
        </p:nvSpPr>
        <p:spPr>
          <a:xfrm>
            <a:off x="6291072" y="3630168"/>
            <a:ext cx="548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DDDDC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05</a:t>
            </a:r>
            <a:endParaRPr lang="en-US" sz="1800" dirty="0"/>
          </a:p>
        </p:txBody>
      </p:sp>
      <p:sp>
        <p:nvSpPr>
          <p:cNvPr id="40" name="Text 38"/>
          <p:cNvSpPr/>
          <p:nvPr/>
        </p:nvSpPr>
        <p:spPr>
          <a:xfrm>
            <a:off x="6291072" y="3959352"/>
            <a:ext cx="3291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Sovereign Debt Constraint</a:t>
            </a:r>
            <a:endParaRPr lang="en-US" sz="1000" dirty="0"/>
          </a:p>
        </p:txBody>
      </p:sp>
      <p:sp>
        <p:nvSpPr>
          <p:cNvPr id="41" name="Text 39"/>
          <p:cNvSpPr/>
          <p:nvPr/>
        </p:nvSpPr>
        <p:spPr>
          <a:xfrm>
            <a:off x="6291072" y="4325112"/>
            <a:ext cx="32918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5000"/>
              </a:lnSpc>
              <a:buNone/>
            </a:pPr>
            <a:r>
              <a:rPr lang="en-US" sz="85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Fiscal space for structural investment is constrained precisely when most needed. New asset-creation mechanisms are required.</a:t>
            </a:r>
            <a:endParaRPr lang="en-US" sz="850" dirty="0"/>
          </a:p>
        </p:txBody>
      </p:sp>
      <p:sp>
        <p:nvSpPr>
          <p:cNvPr id="42" name="Shape 40"/>
          <p:cNvSpPr/>
          <p:nvPr/>
        </p:nvSpPr>
        <p:spPr>
          <a:xfrm>
            <a:off x="6291072" y="5093208"/>
            <a:ext cx="3291840" cy="164592"/>
          </a:xfrm>
          <a:prstGeom prst="rect">
            <a:avLst/>
          </a:prstGeom>
          <a:solidFill>
            <a:srgbClr val="F5F2EC"/>
          </a:solidFill>
          <a:ln/>
        </p:spPr>
      </p:sp>
      <p:sp>
        <p:nvSpPr>
          <p:cNvPr id="43" name="Text 41"/>
          <p:cNvSpPr/>
          <p:nvPr/>
        </p:nvSpPr>
        <p:spPr>
          <a:xfrm>
            <a:off x="6327648" y="5111496"/>
            <a:ext cx="3200400" cy="1280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50" kern="0" dirty="0">
                <a:solidFill>
                  <a:srgbClr val="8B691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Division: M.A.D.I.B.A + UDOC</a:t>
            </a:r>
            <a:endParaRPr lang="en-US" sz="7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60E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54864" cy="685800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537960"/>
            <a:ext cx="12161520" cy="320040"/>
          </a:xfrm>
          <a:prstGeom prst="rect">
            <a:avLst/>
          </a:prstGeom>
          <a:solidFill>
            <a:srgbClr val="152840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583680"/>
            <a:ext cx="6400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spc="20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 —  GOOD ORDERLY DIRECTIONAL SYSTEMS</a:t>
            </a:r>
            <a:endParaRPr lang="en-US" sz="700" dirty="0"/>
          </a:p>
        </p:txBody>
      </p:sp>
      <p:sp>
        <p:nvSpPr>
          <p:cNvPr id="5" name="Text 3"/>
          <p:cNvSpPr/>
          <p:nvPr/>
        </p:nvSpPr>
        <p:spPr>
          <a:xfrm>
            <a:off x="0" y="6583680"/>
            <a:ext cx="1179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DECK  ·  CONFIDENTIAL  ·  SASHIN J. SINGH</a:t>
            </a:r>
            <a:endParaRPr lang="en-US" sz="700" dirty="0"/>
          </a:p>
        </p:txBody>
      </p:sp>
      <p:sp>
        <p:nvSpPr>
          <p:cNvPr id="6" name="Text 4"/>
          <p:cNvSpPr/>
          <p:nvPr/>
        </p:nvSpPr>
        <p:spPr>
          <a:xfrm>
            <a:off x="457200" y="347472"/>
            <a:ext cx="4572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HIDDEN ENGINE  ·  CIVILIZATIONAL COMPOUNDING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457200" y="594360"/>
            <a:ext cx="731520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26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This is not a product company.</a:t>
            </a:r>
            <a:endParaRPr lang="en-US" sz="2600" dirty="0"/>
          </a:p>
          <a:p>
            <a:pPr indent="0" marL="0">
              <a:lnSpc>
                <a:spcPct val="125000"/>
              </a:lnSpc>
              <a:buNone/>
            </a:pPr>
            <a:r>
              <a:rPr lang="en-US" sz="26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This is a compounding loop.</a:t>
            </a:r>
            <a:endParaRPr lang="en-US" sz="2600" dirty="0"/>
          </a:p>
        </p:txBody>
      </p:sp>
      <p:sp>
        <p:nvSpPr>
          <p:cNvPr id="8" name="Shape 6"/>
          <p:cNvSpPr/>
          <p:nvPr/>
        </p:nvSpPr>
        <p:spPr>
          <a:xfrm>
            <a:off x="457200" y="1536192"/>
            <a:ext cx="3200400" cy="13716"/>
          </a:xfrm>
          <a:prstGeom prst="rect">
            <a:avLst/>
          </a:prstGeom>
          <a:solidFill>
            <a:srgbClr val="C9A84C"/>
          </a:solidFill>
          <a:ln w="12700">
            <a:solidFill>
              <a:srgbClr val="C9A84C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691640"/>
            <a:ext cx="3291840" cy="914400"/>
          </a:xfrm>
          <a:prstGeom prst="rect">
            <a:avLst/>
          </a:prstGeom>
          <a:solidFill>
            <a:srgbClr val="152840"/>
          </a:solidFill>
          <a:ln w="12700">
            <a:solidFill>
              <a:srgbClr val="2E7D5E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57200" y="1691640"/>
            <a:ext cx="64008" cy="914400"/>
          </a:xfrm>
          <a:prstGeom prst="rect">
            <a:avLst/>
          </a:prstGeom>
          <a:solidFill>
            <a:srgbClr val="2E7D5E"/>
          </a:solidFill>
          <a:ln/>
        </p:spPr>
      </p:sp>
      <p:sp>
        <p:nvSpPr>
          <p:cNvPr id="11" name="Text 9"/>
          <p:cNvSpPr/>
          <p:nvPr/>
        </p:nvSpPr>
        <p:spPr>
          <a:xfrm>
            <a:off x="621792" y="1764792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S.E.T.H.S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621792" y="2093976"/>
            <a:ext cx="29260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Creates new economic participants</a:t>
            </a:r>
            <a:endParaRPr lang="en-US" sz="8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fiscal liabilities</a:t>
            </a:r>
            <a:endParaRPr lang="en-US" sz="800" dirty="0"/>
          </a:p>
        </p:txBody>
      </p:sp>
      <p:sp>
        <p:nvSpPr>
          <p:cNvPr id="13" name="Shape 11"/>
          <p:cNvSpPr/>
          <p:nvPr/>
        </p:nvSpPr>
        <p:spPr>
          <a:xfrm>
            <a:off x="1920240" y="2606040"/>
            <a:ext cx="13716" cy="18288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4" name="Text 12"/>
          <p:cNvSpPr/>
          <p:nvPr/>
        </p:nvSpPr>
        <p:spPr>
          <a:xfrm>
            <a:off x="1737360" y="271576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▼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457200" y="2788920"/>
            <a:ext cx="3291840" cy="914400"/>
          </a:xfrm>
          <a:prstGeom prst="rect">
            <a:avLst/>
          </a:prstGeom>
          <a:solidFill>
            <a:srgbClr val="152840"/>
          </a:solidFill>
          <a:ln w="12700">
            <a:solidFill>
              <a:srgbClr val="5E2E7D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457200" y="2788920"/>
            <a:ext cx="64008" cy="914400"/>
          </a:xfrm>
          <a:prstGeom prst="rect">
            <a:avLst/>
          </a:prstGeom>
          <a:solidFill>
            <a:srgbClr val="5E2E7D"/>
          </a:solidFill>
          <a:ln/>
        </p:spPr>
      </p:sp>
      <p:sp>
        <p:nvSpPr>
          <p:cNvPr id="17" name="Text 15"/>
          <p:cNvSpPr/>
          <p:nvPr/>
        </p:nvSpPr>
        <p:spPr>
          <a:xfrm>
            <a:off x="621792" y="2862072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T.S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621792" y="3191256"/>
            <a:ext cx="29260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Absorbs the workforce.</a:t>
            </a:r>
            <a:endParaRPr lang="en-US" sz="8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Builds real infrastructure.</a:t>
            </a:r>
            <a:endParaRPr lang="en-US" sz="800" dirty="0"/>
          </a:p>
        </p:txBody>
      </p:sp>
      <p:sp>
        <p:nvSpPr>
          <p:cNvPr id="19" name="Shape 17"/>
          <p:cNvSpPr/>
          <p:nvPr/>
        </p:nvSpPr>
        <p:spPr>
          <a:xfrm>
            <a:off x="1920240" y="3703320"/>
            <a:ext cx="13716" cy="18288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0" name="Text 18"/>
          <p:cNvSpPr/>
          <p:nvPr/>
        </p:nvSpPr>
        <p:spPr>
          <a:xfrm>
            <a:off x="1737360" y="381304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▼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457200" y="3886200"/>
            <a:ext cx="3291840" cy="914400"/>
          </a:xfrm>
          <a:prstGeom prst="rect">
            <a:avLst/>
          </a:prstGeom>
          <a:solidFill>
            <a:srgbClr val="152840"/>
          </a:solidFill>
          <a:ln w="12700">
            <a:solidFill>
              <a:srgbClr val="7D502E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457200" y="3886200"/>
            <a:ext cx="64008" cy="914400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23" name="Text 21"/>
          <p:cNvSpPr/>
          <p:nvPr/>
        </p:nvSpPr>
        <p:spPr>
          <a:xfrm>
            <a:off x="621792" y="3959352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UDOC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621792" y="4288536"/>
            <a:ext cx="29260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Governs the system.</a:t>
            </a:r>
            <a:endParaRPr lang="en-US" sz="8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Produces verified data assets.</a:t>
            </a:r>
            <a:endParaRPr lang="en-US" sz="800" dirty="0"/>
          </a:p>
        </p:txBody>
      </p:sp>
      <p:sp>
        <p:nvSpPr>
          <p:cNvPr id="25" name="Shape 23"/>
          <p:cNvSpPr/>
          <p:nvPr/>
        </p:nvSpPr>
        <p:spPr>
          <a:xfrm>
            <a:off x="1920240" y="4800600"/>
            <a:ext cx="13716" cy="18288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6" name="Text 24"/>
          <p:cNvSpPr/>
          <p:nvPr/>
        </p:nvSpPr>
        <p:spPr>
          <a:xfrm>
            <a:off x="1737360" y="4910328"/>
            <a:ext cx="3657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▼</a:t>
            </a:r>
            <a:endParaRPr lang="en-US" sz="1000" dirty="0"/>
          </a:p>
        </p:txBody>
      </p:sp>
      <p:sp>
        <p:nvSpPr>
          <p:cNvPr id="27" name="Shape 25"/>
          <p:cNvSpPr/>
          <p:nvPr/>
        </p:nvSpPr>
        <p:spPr>
          <a:xfrm>
            <a:off x="457200" y="4983480"/>
            <a:ext cx="3291840" cy="914400"/>
          </a:xfrm>
          <a:prstGeom prst="rect">
            <a:avLst/>
          </a:prstGeom>
          <a:solidFill>
            <a:srgbClr val="152840"/>
          </a:solidFill>
          <a:ln w="12700">
            <a:solidFill>
              <a:srgbClr val="2E5E7D"/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457200" y="4983480"/>
            <a:ext cx="64008" cy="914400"/>
          </a:xfrm>
          <a:prstGeom prst="rect">
            <a:avLst/>
          </a:prstGeom>
          <a:solidFill>
            <a:srgbClr val="2E5E7D"/>
          </a:solidFill>
          <a:ln/>
        </p:spPr>
      </p:sp>
      <p:sp>
        <p:nvSpPr>
          <p:cNvPr id="29" name="Text 27"/>
          <p:cNvSpPr/>
          <p:nvPr/>
        </p:nvSpPr>
        <p:spPr>
          <a:xfrm>
            <a:off x="621792" y="5056632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M.A.D.I.B.A</a:t>
            </a:r>
            <a:endParaRPr lang="en-US" sz="1600" dirty="0"/>
          </a:p>
        </p:txBody>
      </p:sp>
      <p:sp>
        <p:nvSpPr>
          <p:cNvPr id="30" name="Text 28"/>
          <p:cNvSpPr/>
          <p:nvPr/>
        </p:nvSpPr>
        <p:spPr>
          <a:xfrm>
            <a:off x="621792" y="5385816"/>
            <a:ext cx="29260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Structures capital.</a:t>
            </a:r>
            <a:endParaRPr lang="en-US" sz="8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Funds the next expansion cycle.</a:t>
            </a:r>
            <a:endParaRPr lang="en-US" sz="800" dirty="0"/>
          </a:p>
        </p:txBody>
      </p:sp>
      <p:sp>
        <p:nvSpPr>
          <p:cNvPr id="31" name="Shape 29"/>
          <p:cNvSpPr/>
          <p:nvPr/>
        </p:nvSpPr>
        <p:spPr>
          <a:xfrm>
            <a:off x="457200" y="5989320"/>
            <a:ext cx="3291840" cy="13716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2" name="Text 30"/>
          <p:cNvSpPr/>
          <p:nvPr/>
        </p:nvSpPr>
        <p:spPr>
          <a:xfrm>
            <a:off x="457200" y="6007608"/>
            <a:ext cx="4572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i="1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↑  Loop returns — revenue reinvested into human capital</a:t>
            </a:r>
            <a:endParaRPr lang="en-US" sz="800" dirty="0"/>
          </a:p>
        </p:txBody>
      </p:sp>
      <p:sp>
        <p:nvSpPr>
          <p:cNvPr id="33" name="Shape 31"/>
          <p:cNvSpPr/>
          <p:nvPr/>
        </p:nvSpPr>
        <p:spPr>
          <a:xfrm>
            <a:off x="4297680" y="1737360"/>
            <a:ext cx="7406640" cy="109728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4297680" y="1737360"/>
            <a:ext cx="7863840" cy="36576"/>
          </a:xfrm>
          <a:prstGeom prst="rect">
            <a:avLst/>
          </a:prstGeom>
          <a:solidFill>
            <a:srgbClr val="8B6914"/>
          </a:solidFill>
          <a:ln/>
        </p:spPr>
      </p:sp>
      <p:sp>
        <p:nvSpPr>
          <p:cNvPr id="35" name="Text 33"/>
          <p:cNvSpPr/>
          <p:nvPr/>
        </p:nvSpPr>
        <p:spPr>
          <a:xfrm>
            <a:off x="4462272" y="1828800"/>
            <a:ext cx="7040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cycle produces four outputs simultaneously</a:t>
            </a:r>
            <a:endParaRPr lang="en-US" sz="950" dirty="0"/>
          </a:p>
        </p:txBody>
      </p:sp>
      <p:sp>
        <p:nvSpPr>
          <p:cNvPr id="36" name="Text 34"/>
          <p:cNvSpPr/>
          <p:nvPr/>
        </p:nvSpPr>
        <p:spPr>
          <a:xfrm>
            <a:off x="4462272" y="2139696"/>
            <a:ext cx="704088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Workforce growth · Infrastructure growth · Governance capability · Capital attraction</a:t>
            </a:r>
            <a:endParaRPr lang="en-US" sz="850" dirty="0"/>
          </a:p>
        </p:txBody>
      </p:sp>
      <p:sp>
        <p:nvSpPr>
          <p:cNvPr id="37" name="Shape 35"/>
          <p:cNvSpPr/>
          <p:nvPr/>
        </p:nvSpPr>
        <p:spPr>
          <a:xfrm>
            <a:off x="4297680" y="2971800"/>
            <a:ext cx="7406640" cy="109728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4297680" y="2971800"/>
            <a:ext cx="7863840" cy="36576"/>
          </a:xfrm>
          <a:prstGeom prst="rect">
            <a:avLst/>
          </a:prstGeom>
          <a:solidFill>
            <a:srgbClr val="8B6914"/>
          </a:solidFill>
          <a:ln/>
        </p:spPr>
      </p:sp>
      <p:sp>
        <p:nvSpPr>
          <p:cNvPr id="39" name="Text 37"/>
          <p:cNvSpPr/>
          <p:nvPr/>
        </p:nvSpPr>
        <p:spPr>
          <a:xfrm>
            <a:off x="4462272" y="3063240"/>
            <a:ext cx="7040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single competitor can replicate it</a:t>
            </a:r>
            <a:endParaRPr lang="en-US" sz="950" dirty="0"/>
          </a:p>
        </p:txBody>
      </p:sp>
      <p:sp>
        <p:nvSpPr>
          <p:cNvPr id="40" name="Text 38"/>
          <p:cNvSpPr/>
          <p:nvPr/>
        </p:nvSpPr>
        <p:spPr>
          <a:xfrm>
            <a:off x="4462272" y="3374136"/>
            <a:ext cx="704088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division is a standalone business. Together they form a closed loop that requires all four to operate. Competitors can copy one division. They cannot copy the architecture.</a:t>
            </a:r>
            <a:endParaRPr lang="en-US" sz="850" dirty="0"/>
          </a:p>
        </p:txBody>
      </p:sp>
      <p:sp>
        <p:nvSpPr>
          <p:cNvPr id="41" name="Shape 39"/>
          <p:cNvSpPr/>
          <p:nvPr/>
        </p:nvSpPr>
        <p:spPr>
          <a:xfrm>
            <a:off x="4297680" y="4206240"/>
            <a:ext cx="7406640" cy="109728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4297680" y="4206240"/>
            <a:ext cx="7863840" cy="36576"/>
          </a:xfrm>
          <a:prstGeom prst="rect">
            <a:avLst/>
          </a:prstGeom>
          <a:solidFill>
            <a:srgbClr val="8B6914"/>
          </a:solidFill>
          <a:ln/>
        </p:spPr>
      </p:sp>
      <p:sp>
        <p:nvSpPr>
          <p:cNvPr id="43" name="Text 41"/>
          <p:cNvSpPr/>
          <p:nvPr/>
        </p:nvSpPr>
        <p:spPr>
          <a:xfrm>
            <a:off x="4462272" y="4297680"/>
            <a:ext cx="7040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economic multiplier is structural</a:t>
            </a:r>
            <a:endParaRPr lang="en-US" sz="950" dirty="0"/>
          </a:p>
        </p:txBody>
      </p:sp>
      <p:sp>
        <p:nvSpPr>
          <p:cNvPr id="44" name="Text 42"/>
          <p:cNvSpPr/>
          <p:nvPr/>
        </p:nvSpPr>
        <p:spPr>
          <a:xfrm>
            <a:off x="4462272" y="4608576"/>
            <a:ext cx="704088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S.E.T.H.S-placed workers enter T.S at lower acquisition cost than any external hire. That cost advantage compounds with every cycle.</a:t>
            </a:r>
            <a:endParaRPr lang="en-US" sz="850" dirty="0"/>
          </a:p>
        </p:txBody>
      </p:sp>
      <p:sp>
        <p:nvSpPr>
          <p:cNvPr id="45" name="Shape 43"/>
          <p:cNvSpPr/>
          <p:nvPr/>
        </p:nvSpPr>
        <p:spPr>
          <a:xfrm>
            <a:off x="4297680" y="5440680"/>
            <a:ext cx="7406640" cy="109728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46" name="Shape 44"/>
          <p:cNvSpPr/>
          <p:nvPr/>
        </p:nvSpPr>
        <p:spPr>
          <a:xfrm>
            <a:off x="4297680" y="5440680"/>
            <a:ext cx="7863840" cy="36576"/>
          </a:xfrm>
          <a:prstGeom prst="rect">
            <a:avLst/>
          </a:prstGeom>
          <a:solidFill>
            <a:srgbClr val="8B6914"/>
          </a:solidFill>
          <a:ln/>
        </p:spPr>
      </p:sp>
      <p:sp>
        <p:nvSpPr>
          <p:cNvPr id="47" name="Text 45"/>
          <p:cNvSpPr/>
          <p:nvPr/>
        </p:nvSpPr>
        <p:spPr>
          <a:xfrm>
            <a:off x="4462272" y="5532120"/>
            <a:ext cx="7040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you actually built</a:t>
            </a:r>
            <a:endParaRPr lang="en-US" sz="950" dirty="0"/>
          </a:p>
        </p:txBody>
      </p:sp>
      <p:sp>
        <p:nvSpPr>
          <p:cNvPr id="48" name="Text 46"/>
          <p:cNvSpPr/>
          <p:nvPr/>
        </p:nvSpPr>
        <p:spPr>
          <a:xfrm>
            <a:off x="4462272" y="5843016"/>
            <a:ext cx="704088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Moral philosophy + Economic architecture + Institutional governance — operating simultaneously. Most institutions achieve one. G.O.D.S requires all three.</a:t>
            </a:r>
            <a:endParaRPr lang="en-US" sz="8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BF7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6537960"/>
            <a:ext cx="12161520" cy="320040"/>
          </a:xfrm>
          <a:prstGeom prst="rect">
            <a:avLst/>
          </a:prstGeom>
          <a:solidFill>
            <a:srgbClr val="152840"/>
          </a:solidFill>
          <a:ln/>
        </p:spPr>
      </p:sp>
      <p:sp>
        <p:nvSpPr>
          <p:cNvPr id="3" name="Text 1"/>
          <p:cNvSpPr/>
          <p:nvPr/>
        </p:nvSpPr>
        <p:spPr>
          <a:xfrm>
            <a:off x="365760" y="6583680"/>
            <a:ext cx="6400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spc="20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 —  GOOD ORDERLY DIRECTIONAL SYSTEMS</a:t>
            </a:r>
            <a:endParaRPr lang="en-US" sz="700" dirty="0"/>
          </a:p>
        </p:txBody>
      </p:sp>
      <p:sp>
        <p:nvSpPr>
          <p:cNvPr id="4" name="Text 2"/>
          <p:cNvSpPr/>
          <p:nvPr/>
        </p:nvSpPr>
        <p:spPr>
          <a:xfrm>
            <a:off x="0" y="6583680"/>
            <a:ext cx="1179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DECK  ·  CONFIDENTIAL  ·  SASHIN J. SINGH</a:t>
            </a:r>
            <a:endParaRPr lang="en-US" sz="700" dirty="0"/>
          </a:p>
        </p:txBody>
      </p:sp>
      <p:sp>
        <p:nvSpPr>
          <p:cNvPr id="5" name="Shape 3"/>
          <p:cNvSpPr/>
          <p:nvPr/>
        </p:nvSpPr>
        <p:spPr>
          <a:xfrm>
            <a:off x="0" y="0"/>
            <a:ext cx="12161520" cy="1280160"/>
          </a:xfrm>
          <a:prstGeom prst="rect">
            <a:avLst/>
          </a:prstGeom>
          <a:solidFill>
            <a:srgbClr val="060E1C"/>
          </a:solidFill>
          <a:ln/>
        </p:spPr>
      </p:sp>
      <p:sp>
        <p:nvSpPr>
          <p:cNvPr id="6" name="Shape 4"/>
          <p:cNvSpPr/>
          <p:nvPr/>
        </p:nvSpPr>
        <p:spPr>
          <a:xfrm>
            <a:off x="0" y="0"/>
            <a:ext cx="12161520" cy="36576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7" name="Text 5"/>
          <p:cNvSpPr/>
          <p:nvPr/>
        </p:nvSpPr>
        <p:spPr>
          <a:xfrm>
            <a:off x="457200" y="256032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 2  ·  COMPANY ARCHITECTURE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457200" y="566928"/>
            <a:ext cx="100584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Four systems. One closed-loop architecture.</a:t>
            </a:r>
            <a:endParaRPr lang="en-US" sz="2400" dirty="0"/>
          </a:p>
        </p:txBody>
      </p:sp>
      <p:sp>
        <p:nvSpPr>
          <p:cNvPr id="9" name="Shape 7"/>
          <p:cNvSpPr/>
          <p:nvPr/>
        </p:nvSpPr>
        <p:spPr>
          <a:xfrm>
            <a:off x="320040" y="1417320"/>
            <a:ext cx="2743200" cy="48920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4D8"/>
            </a:solidFill>
            <a:prstDash val="solid"/>
          </a:ln>
          <a:effectLst>
            <a:outerShdw sx="100000" sy="100000" kx="0" ky="0" algn="bl" rotWithShape="0" blurRad="152400" dist="50800" dir="8100000">
              <a:srgbClr val="000000">
                <a:alpha val="18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320040" y="1417320"/>
            <a:ext cx="2743200" cy="64008"/>
          </a:xfrm>
          <a:prstGeom prst="rect">
            <a:avLst/>
          </a:prstGeom>
          <a:solidFill>
            <a:srgbClr val="2E7D5E"/>
          </a:solidFill>
          <a:ln/>
        </p:spPr>
      </p:sp>
      <p:sp>
        <p:nvSpPr>
          <p:cNvPr id="11" name="Shape 9"/>
          <p:cNvSpPr/>
          <p:nvPr/>
        </p:nvSpPr>
        <p:spPr>
          <a:xfrm>
            <a:off x="320040" y="1481328"/>
            <a:ext cx="2743200" cy="1554480"/>
          </a:xfrm>
          <a:prstGeom prst="rect">
            <a:avLst/>
          </a:prstGeom>
          <a:solidFill>
            <a:srgbClr val="0C1A2E"/>
          </a:solidFill>
          <a:ln/>
        </p:spPr>
      </p:sp>
      <p:sp>
        <p:nvSpPr>
          <p:cNvPr id="12" name="Text 10"/>
          <p:cNvSpPr/>
          <p:nvPr/>
        </p:nvSpPr>
        <p:spPr>
          <a:xfrm>
            <a:off x="457200" y="1581912"/>
            <a:ext cx="24688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S.E.T.H.S</a:t>
            </a:r>
            <a:endParaRPr lang="en-US" sz="2200" dirty="0"/>
          </a:p>
        </p:txBody>
      </p:sp>
      <p:sp>
        <p:nvSpPr>
          <p:cNvPr id="13" name="Text 11"/>
          <p:cNvSpPr/>
          <p:nvPr/>
        </p:nvSpPr>
        <p:spPr>
          <a:xfrm>
            <a:off x="457200" y="2240280"/>
            <a:ext cx="246888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Systematically Engineered To Hinder Speculators</a:t>
            </a:r>
            <a:endParaRPr lang="en-US" sz="750" dirty="0"/>
          </a:p>
        </p:txBody>
      </p:sp>
      <p:sp>
        <p:nvSpPr>
          <p:cNvPr id="14" name="Shape 12"/>
          <p:cNvSpPr/>
          <p:nvPr/>
        </p:nvSpPr>
        <p:spPr>
          <a:xfrm>
            <a:off x="320040" y="3035808"/>
            <a:ext cx="2743200" cy="237744"/>
          </a:xfrm>
          <a:prstGeom prst="rect">
            <a:avLst/>
          </a:prstGeom>
          <a:solidFill>
            <a:srgbClr val="2E7D5E"/>
          </a:solidFill>
          <a:ln/>
        </p:spPr>
      </p:sp>
      <p:sp>
        <p:nvSpPr>
          <p:cNvPr id="15" name="Text 13"/>
          <p:cNvSpPr/>
          <p:nvPr/>
        </p:nvSpPr>
        <p:spPr>
          <a:xfrm>
            <a:off x="411480" y="3063240"/>
            <a:ext cx="25603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50" b="1" spc="1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HUMAN CAPITAL INFRASTRUCTURE</a:t>
            </a:r>
            <a:endParaRPr lang="en-US" sz="650" dirty="0"/>
          </a:p>
        </p:txBody>
      </p:sp>
      <p:sp>
        <p:nvSpPr>
          <p:cNvPr id="16" name="Shape 14"/>
          <p:cNvSpPr/>
          <p:nvPr/>
        </p:nvSpPr>
        <p:spPr>
          <a:xfrm>
            <a:off x="484632" y="3447288"/>
            <a:ext cx="54864" cy="54864"/>
          </a:xfrm>
          <a:prstGeom prst="rect">
            <a:avLst/>
          </a:prstGeom>
          <a:solidFill>
            <a:srgbClr val="2E7D5E"/>
          </a:solidFill>
          <a:ln/>
        </p:spPr>
      </p:sp>
      <p:sp>
        <p:nvSpPr>
          <p:cNvPr id="17" name="Text 15"/>
          <p:cNvSpPr/>
          <p:nvPr/>
        </p:nvSpPr>
        <p:spPr>
          <a:xfrm>
            <a:off x="630936" y="3383280"/>
            <a:ext cx="2286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Converts unemployment &amp; addiction → economic contributors</a:t>
            </a:r>
            <a:endParaRPr lang="en-US" sz="800" dirty="0"/>
          </a:p>
        </p:txBody>
      </p:sp>
      <p:sp>
        <p:nvSpPr>
          <p:cNvPr id="18" name="Shape 16"/>
          <p:cNvSpPr/>
          <p:nvPr/>
        </p:nvSpPr>
        <p:spPr>
          <a:xfrm>
            <a:off x="484632" y="4270248"/>
            <a:ext cx="54864" cy="54864"/>
          </a:xfrm>
          <a:prstGeom prst="rect">
            <a:avLst/>
          </a:prstGeom>
          <a:solidFill>
            <a:srgbClr val="2E7D5E"/>
          </a:solidFill>
          <a:ln/>
        </p:spPr>
      </p:sp>
      <p:sp>
        <p:nvSpPr>
          <p:cNvPr id="19" name="Text 17"/>
          <p:cNvSpPr/>
          <p:nvPr/>
        </p:nvSpPr>
        <p:spPr>
          <a:xfrm>
            <a:off x="630936" y="4206240"/>
            <a:ext cx="2286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5-phase behavioral assessment + employment placement</a:t>
            </a:r>
            <a:endParaRPr lang="en-US" sz="800" dirty="0"/>
          </a:p>
        </p:txBody>
      </p:sp>
      <p:sp>
        <p:nvSpPr>
          <p:cNvPr id="20" name="Shape 18"/>
          <p:cNvSpPr/>
          <p:nvPr/>
        </p:nvSpPr>
        <p:spPr>
          <a:xfrm>
            <a:off x="484632" y="5093208"/>
            <a:ext cx="54864" cy="54864"/>
          </a:xfrm>
          <a:prstGeom prst="rect">
            <a:avLst/>
          </a:prstGeom>
          <a:solidFill>
            <a:srgbClr val="2E7D5E"/>
          </a:solidFill>
          <a:ln/>
        </p:spPr>
      </p:sp>
      <p:sp>
        <p:nvSpPr>
          <p:cNvPr id="21" name="Text 19"/>
          <p:cNvSpPr/>
          <p:nvPr/>
        </p:nvSpPr>
        <p:spPr>
          <a:xfrm>
            <a:off x="630936" y="5029200"/>
            <a:ext cx="2286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Govt contracts · Corporate SaaS · Certification licensing</a:t>
            </a:r>
            <a:endParaRPr lang="en-US" sz="800" dirty="0"/>
          </a:p>
        </p:txBody>
      </p:sp>
      <p:sp>
        <p:nvSpPr>
          <p:cNvPr id="22" name="Shape 20"/>
          <p:cNvSpPr/>
          <p:nvPr/>
        </p:nvSpPr>
        <p:spPr>
          <a:xfrm>
            <a:off x="3246120" y="1417320"/>
            <a:ext cx="2743200" cy="48920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4D8"/>
            </a:solidFill>
            <a:prstDash val="solid"/>
          </a:ln>
          <a:effectLst>
            <a:outerShdw sx="100000" sy="100000" kx="0" ky="0" algn="bl" rotWithShape="0" blurRad="152400" dist="50800" dir="8100000">
              <a:srgbClr val="000000">
                <a:alpha val="18000"/>
              </a:srgbClr>
            </a:outerShdw>
          </a:effectLst>
        </p:spPr>
      </p:sp>
      <p:sp>
        <p:nvSpPr>
          <p:cNvPr id="23" name="Shape 21"/>
          <p:cNvSpPr/>
          <p:nvPr/>
        </p:nvSpPr>
        <p:spPr>
          <a:xfrm>
            <a:off x="3246120" y="1417320"/>
            <a:ext cx="2743200" cy="64008"/>
          </a:xfrm>
          <a:prstGeom prst="rect">
            <a:avLst/>
          </a:prstGeom>
          <a:solidFill>
            <a:srgbClr val="2E5E7D"/>
          </a:solidFill>
          <a:ln/>
        </p:spPr>
      </p:sp>
      <p:sp>
        <p:nvSpPr>
          <p:cNvPr id="24" name="Shape 22"/>
          <p:cNvSpPr/>
          <p:nvPr/>
        </p:nvSpPr>
        <p:spPr>
          <a:xfrm>
            <a:off x="3246120" y="1481328"/>
            <a:ext cx="2743200" cy="1554480"/>
          </a:xfrm>
          <a:prstGeom prst="rect">
            <a:avLst/>
          </a:prstGeom>
          <a:solidFill>
            <a:srgbClr val="0C1A2E"/>
          </a:solidFill>
          <a:ln/>
        </p:spPr>
      </p:sp>
      <p:sp>
        <p:nvSpPr>
          <p:cNvPr id="25" name="Text 23"/>
          <p:cNvSpPr/>
          <p:nvPr/>
        </p:nvSpPr>
        <p:spPr>
          <a:xfrm>
            <a:off x="3383280" y="1581912"/>
            <a:ext cx="24688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M.A.D.I.B.A</a:t>
            </a:r>
            <a:endParaRPr lang="en-US" sz="2200" dirty="0"/>
          </a:p>
        </p:txBody>
      </p:sp>
      <p:sp>
        <p:nvSpPr>
          <p:cNvPr id="26" name="Text 24"/>
          <p:cNvSpPr/>
          <p:nvPr/>
        </p:nvSpPr>
        <p:spPr>
          <a:xfrm>
            <a:off x="3383280" y="2240280"/>
            <a:ext cx="246888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My African Dream Is Being Achieved</a:t>
            </a:r>
            <a:endParaRPr lang="en-US" sz="750" dirty="0"/>
          </a:p>
        </p:txBody>
      </p:sp>
      <p:sp>
        <p:nvSpPr>
          <p:cNvPr id="27" name="Shape 25"/>
          <p:cNvSpPr/>
          <p:nvPr/>
        </p:nvSpPr>
        <p:spPr>
          <a:xfrm>
            <a:off x="3246120" y="3035808"/>
            <a:ext cx="2743200" cy="237744"/>
          </a:xfrm>
          <a:prstGeom prst="rect">
            <a:avLst/>
          </a:prstGeom>
          <a:solidFill>
            <a:srgbClr val="2E5E7D"/>
          </a:solidFill>
          <a:ln/>
        </p:spPr>
      </p:sp>
      <p:sp>
        <p:nvSpPr>
          <p:cNvPr id="28" name="Text 26"/>
          <p:cNvSpPr/>
          <p:nvPr/>
        </p:nvSpPr>
        <p:spPr>
          <a:xfrm>
            <a:off x="3337560" y="3063240"/>
            <a:ext cx="25603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50" b="1" spc="1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CAPITAL &amp; SOVEREIGN INTERFACE</a:t>
            </a:r>
            <a:endParaRPr lang="en-US" sz="650" dirty="0"/>
          </a:p>
        </p:txBody>
      </p:sp>
      <p:sp>
        <p:nvSpPr>
          <p:cNvPr id="29" name="Shape 27"/>
          <p:cNvSpPr/>
          <p:nvPr/>
        </p:nvSpPr>
        <p:spPr>
          <a:xfrm>
            <a:off x="3410712" y="3447288"/>
            <a:ext cx="54864" cy="54864"/>
          </a:xfrm>
          <a:prstGeom prst="rect">
            <a:avLst/>
          </a:prstGeom>
          <a:solidFill>
            <a:srgbClr val="2E5E7D"/>
          </a:solidFill>
          <a:ln/>
        </p:spPr>
      </p:sp>
      <p:sp>
        <p:nvSpPr>
          <p:cNvPr id="30" name="Text 28"/>
          <p:cNvSpPr/>
          <p:nvPr/>
        </p:nvSpPr>
        <p:spPr>
          <a:xfrm>
            <a:off x="3557016" y="3383280"/>
            <a:ext cx="2286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GP-managed fund · 2% mgmt fee + 20% carry</a:t>
            </a:r>
            <a:endParaRPr lang="en-US" sz="800" dirty="0"/>
          </a:p>
        </p:txBody>
      </p:sp>
      <p:sp>
        <p:nvSpPr>
          <p:cNvPr id="31" name="Shape 29"/>
          <p:cNvSpPr/>
          <p:nvPr/>
        </p:nvSpPr>
        <p:spPr>
          <a:xfrm>
            <a:off x="3410712" y="4270248"/>
            <a:ext cx="54864" cy="54864"/>
          </a:xfrm>
          <a:prstGeom prst="rect">
            <a:avLst/>
          </a:prstGeom>
          <a:solidFill>
            <a:srgbClr val="2E5E7D"/>
          </a:solidFill>
          <a:ln/>
        </p:spPr>
      </p:sp>
      <p:sp>
        <p:nvSpPr>
          <p:cNvPr id="32" name="Text 30"/>
          <p:cNvSpPr/>
          <p:nvPr/>
        </p:nvSpPr>
        <p:spPr>
          <a:xfrm>
            <a:off x="3557016" y="4206240"/>
            <a:ext cx="2286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Sovereign SPV structures — 51%+ government equity</a:t>
            </a:r>
            <a:endParaRPr lang="en-US" sz="800" dirty="0"/>
          </a:p>
        </p:txBody>
      </p:sp>
      <p:sp>
        <p:nvSpPr>
          <p:cNvPr id="33" name="Shape 31"/>
          <p:cNvSpPr/>
          <p:nvPr/>
        </p:nvSpPr>
        <p:spPr>
          <a:xfrm>
            <a:off x="3410712" y="5093208"/>
            <a:ext cx="54864" cy="54864"/>
          </a:xfrm>
          <a:prstGeom prst="rect">
            <a:avLst/>
          </a:prstGeom>
          <a:solidFill>
            <a:srgbClr val="2E5E7D"/>
          </a:solidFill>
          <a:ln/>
        </p:spPr>
      </p:sp>
      <p:sp>
        <p:nvSpPr>
          <p:cNvPr id="34" name="Text 32"/>
          <p:cNvSpPr/>
          <p:nvPr/>
        </p:nvSpPr>
        <p:spPr>
          <a:xfrm>
            <a:off x="3557016" y="5029200"/>
            <a:ext cx="2286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African institutional partnerships &amp; diplomacy</a:t>
            </a:r>
            <a:endParaRPr lang="en-US" sz="800" dirty="0"/>
          </a:p>
        </p:txBody>
      </p:sp>
      <p:sp>
        <p:nvSpPr>
          <p:cNvPr id="35" name="Shape 33"/>
          <p:cNvSpPr/>
          <p:nvPr/>
        </p:nvSpPr>
        <p:spPr>
          <a:xfrm>
            <a:off x="6172200" y="1417320"/>
            <a:ext cx="2743200" cy="48920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4D8"/>
            </a:solidFill>
            <a:prstDash val="solid"/>
          </a:ln>
          <a:effectLst>
            <a:outerShdw sx="100000" sy="100000" kx="0" ky="0" algn="bl" rotWithShape="0" blurRad="152400" dist="50800" dir="8100000">
              <a:srgbClr val="000000">
                <a:alpha val="18000"/>
              </a:srgbClr>
            </a:outerShdw>
          </a:effectLst>
        </p:spPr>
      </p:sp>
      <p:sp>
        <p:nvSpPr>
          <p:cNvPr id="36" name="Shape 34"/>
          <p:cNvSpPr/>
          <p:nvPr/>
        </p:nvSpPr>
        <p:spPr>
          <a:xfrm>
            <a:off x="6172200" y="1417320"/>
            <a:ext cx="2743200" cy="64008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37" name="Shape 35"/>
          <p:cNvSpPr/>
          <p:nvPr/>
        </p:nvSpPr>
        <p:spPr>
          <a:xfrm>
            <a:off x="6172200" y="1481328"/>
            <a:ext cx="2743200" cy="1554480"/>
          </a:xfrm>
          <a:prstGeom prst="rect">
            <a:avLst/>
          </a:prstGeom>
          <a:solidFill>
            <a:srgbClr val="0C1A2E"/>
          </a:solidFill>
          <a:ln/>
        </p:spPr>
      </p:sp>
      <p:sp>
        <p:nvSpPr>
          <p:cNvPr id="38" name="Text 36"/>
          <p:cNvSpPr/>
          <p:nvPr/>
        </p:nvSpPr>
        <p:spPr>
          <a:xfrm>
            <a:off x="6309360" y="1581912"/>
            <a:ext cx="24688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UDOC</a:t>
            </a:r>
            <a:endParaRPr lang="en-US" sz="2200" dirty="0"/>
          </a:p>
        </p:txBody>
      </p:sp>
      <p:sp>
        <p:nvSpPr>
          <p:cNvPr id="39" name="Text 37"/>
          <p:cNvSpPr/>
          <p:nvPr/>
        </p:nvSpPr>
        <p:spPr>
          <a:xfrm>
            <a:off x="6309360" y="2240280"/>
            <a:ext cx="246888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Unified Digital Oversight &amp; Coordination</a:t>
            </a:r>
            <a:endParaRPr lang="en-US" sz="750" dirty="0"/>
          </a:p>
        </p:txBody>
      </p:sp>
      <p:sp>
        <p:nvSpPr>
          <p:cNvPr id="40" name="Shape 38"/>
          <p:cNvSpPr/>
          <p:nvPr/>
        </p:nvSpPr>
        <p:spPr>
          <a:xfrm>
            <a:off x="6172200" y="3035808"/>
            <a:ext cx="2743200" cy="237744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41" name="Text 39"/>
          <p:cNvSpPr/>
          <p:nvPr/>
        </p:nvSpPr>
        <p:spPr>
          <a:xfrm>
            <a:off x="6263640" y="3063240"/>
            <a:ext cx="25603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50" b="1" spc="1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SOVEREIGN DIGITAL GOVERNANCE INFRASTRUCTURE</a:t>
            </a:r>
            <a:endParaRPr lang="en-US" sz="650" dirty="0"/>
          </a:p>
        </p:txBody>
      </p:sp>
      <p:sp>
        <p:nvSpPr>
          <p:cNvPr id="42" name="Shape 40"/>
          <p:cNvSpPr/>
          <p:nvPr/>
        </p:nvSpPr>
        <p:spPr>
          <a:xfrm>
            <a:off x="6336792" y="3447288"/>
            <a:ext cx="54864" cy="54864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43" name="Text 41"/>
          <p:cNvSpPr/>
          <p:nvPr/>
        </p:nvSpPr>
        <p:spPr>
          <a:xfrm>
            <a:off x="6483096" y="3383280"/>
            <a:ext cx="2286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governance SaaS · R3M–R7M ACV per client</a:t>
            </a:r>
            <a:endParaRPr lang="en-US" sz="800" dirty="0"/>
          </a:p>
        </p:txBody>
      </p:sp>
      <p:sp>
        <p:nvSpPr>
          <p:cNvPr id="44" name="Shape 42"/>
          <p:cNvSpPr/>
          <p:nvPr/>
        </p:nvSpPr>
        <p:spPr>
          <a:xfrm>
            <a:off x="6336792" y="4270248"/>
            <a:ext cx="54864" cy="54864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45" name="Text 43"/>
          <p:cNvSpPr/>
          <p:nvPr/>
        </p:nvSpPr>
        <p:spPr>
          <a:xfrm>
            <a:off x="6483096" y="4206240"/>
            <a:ext cx="2286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National digital backbone · 75–85% gross margin</a:t>
            </a:r>
            <a:endParaRPr lang="en-US" sz="800" dirty="0"/>
          </a:p>
        </p:txBody>
      </p:sp>
      <p:sp>
        <p:nvSpPr>
          <p:cNvPr id="46" name="Shape 44"/>
          <p:cNvSpPr/>
          <p:nvPr/>
        </p:nvSpPr>
        <p:spPr>
          <a:xfrm>
            <a:off x="6336792" y="5093208"/>
            <a:ext cx="54864" cy="54864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47" name="Text 45"/>
          <p:cNvSpPr/>
          <p:nvPr/>
        </p:nvSpPr>
        <p:spPr>
          <a:xfrm>
            <a:off x="6483096" y="5029200"/>
            <a:ext cx="2286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Quantum-ready · NIST PQC · Data sovereignty guaranteed</a:t>
            </a:r>
            <a:endParaRPr lang="en-US" sz="800" dirty="0"/>
          </a:p>
        </p:txBody>
      </p:sp>
      <p:sp>
        <p:nvSpPr>
          <p:cNvPr id="48" name="Shape 46"/>
          <p:cNvSpPr/>
          <p:nvPr/>
        </p:nvSpPr>
        <p:spPr>
          <a:xfrm>
            <a:off x="9098280" y="1417320"/>
            <a:ext cx="2743200" cy="489204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4D8"/>
            </a:solidFill>
            <a:prstDash val="solid"/>
          </a:ln>
          <a:effectLst>
            <a:outerShdw sx="100000" sy="100000" kx="0" ky="0" algn="bl" rotWithShape="0" blurRad="152400" dist="50800" dir="8100000">
              <a:srgbClr val="000000">
                <a:alpha val="18000"/>
              </a:srgbClr>
            </a:outerShdw>
          </a:effectLst>
        </p:spPr>
      </p:sp>
      <p:sp>
        <p:nvSpPr>
          <p:cNvPr id="49" name="Shape 47"/>
          <p:cNvSpPr/>
          <p:nvPr/>
        </p:nvSpPr>
        <p:spPr>
          <a:xfrm>
            <a:off x="9098280" y="1417320"/>
            <a:ext cx="2743200" cy="64008"/>
          </a:xfrm>
          <a:prstGeom prst="rect">
            <a:avLst/>
          </a:prstGeom>
          <a:solidFill>
            <a:srgbClr val="5E2E7D"/>
          </a:solidFill>
          <a:ln/>
        </p:spPr>
      </p:sp>
      <p:sp>
        <p:nvSpPr>
          <p:cNvPr id="50" name="Shape 48"/>
          <p:cNvSpPr/>
          <p:nvPr/>
        </p:nvSpPr>
        <p:spPr>
          <a:xfrm>
            <a:off x="9098280" y="1481328"/>
            <a:ext cx="2743200" cy="1554480"/>
          </a:xfrm>
          <a:prstGeom prst="rect">
            <a:avLst/>
          </a:prstGeom>
          <a:solidFill>
            <a:srgbClr val="0C1A2E"/>
          </a:solidFill>
          <a:ln/>
        </p:spPr>
      </p:sp>
      <p:sp>
        <p:nvSpPr>
          <p:cNvPr id="51" name="Text 49"/>
          <p:cNvSpPr/>
          <p:nvPr/>
        </p:nvSpPr>
        <p:spPr>
          <a:xfrm>
            <a:off x="9235440" y="1581912"/>
            <a:ext cx="24688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T.S</a:t>
            </a:r>
            <a:endParaRPr lang="en-US" sz="2200" dirty="0"/>
          </a:p>
        </p:txBody>
      </p:sp>
      <p:sp>
        <p:nvSpPr>
          <p:cNvPr id="52" name="Text 50"/>
          <p:cNvSpPr/>
          <p:nvPr/>
        </p:nvSpPr>
        <p:spPr>
          <a:xfrm>
            <a:off x="9235440" y="2240280"/>
            <a:ext cx="246888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7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Technological Sector</a:t>
            </a:r>
            <a:endParaRPr lang="en-US" sz="750" dirty="0"/>
          </a:p>
        </p:txBody>
      </p:sp>
      <p:sp>
        <p:nvSpPr>
          <p:cNvPr id="53" name="Shape 51"/>
          <p:cNvSpPr/>
          <p:nvPr/>
        </p:nvSpPr>
        <p:spPr>
          <a:xfrm>
            <a:off x="9098280" y="3035808"/>
            <a:ext cx="2743200" cy="237744"/>
          </a:xfrm>
          <a:prstGeom prst="rect">
            <a:avLst/>
          </a:prstGeom>
          <a:solidFill>
            <a:srgbClr val="5E2E7D"/>
          </a:solidFill>
          <a:ln/>
        </p:spPr>
      </p:sp>
      <p:sp>
        <p:nvSpPr>
          <p:cNvPr id="54" name="Text 52"/>
          <p:cNvSpPr/>
          <p:nvPr/>
        </p:nvSpPr>
        <p:spPr>
          <a:xfrm>
            <a:off x="9189720" y="3063240"/>
            <a:ext cx="25603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50" b="1" spc="1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PRODUCTION &amp; ENGINEERING INFRASTRUCTURE</a:t>
            </a:r>
            <a:endParaRPr lang="en-US" sz="650" dirty="0"/>
          </a:p>
        </p:txBody>
      </p:sp>
      <p:sp>
        <p:nvSpPr>
          <p:cNvPr id="55" name="Shape 53"/>
          <p:cNvSpPr/>
          <p:nvPr/>
        </p:nvSpPr>
        <p:spPr>
          <a:xfrm>
            <a:off x="9262872" y="3447288"/>
            <a:ext cx="54864" cy="54864"/>
          </a:xfrm>
          <a:prstGeom prst="rect">
            <a:avLst/>
          </a:prstGeom>
          <a:solidFill>
            <a:srgbClr val="5E2E7D"/>
          </a:solidFill>
          <a:ln/>
        </p:spPr>
      </p:sp>
      <p:sp>
        <p:nvSpPr>
          <p:cNvPr id="56" name="Text 54"/>
          <p:cNvSpPr/>
          <p:nvPr/>
        </p:nvSpPr>
        <p:spPr>
          <a:xfrm>
            <a:off x="9409176" y="3383280"/>
            <a:ext cx="2286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Energy · Housing · Agri-tech · Logistics · Water</a:t>
            </a:r>
            <a:endParaRPr lang="en-US" sz="800" dirty="0"/>
          </a:p>
        </p:txBody>
      </p:sp>
      <p:sp>
        <p:nvSpPr>
          <p:cNvPr id="57" name="Shape 55"/>
          <p:cNvSpPr/>
          <p:nvPr/>
        </p:nvSpPr>
        <p:spPr>
          <a:xfrm>
            <a:off x="9262872" y="4270248"/>
            <a:ext cx="54864" cy="54864"/>
          </a:xfrm>
          <a:prstGeom prst="rect">
            <a:avLst/>
          </a:prstGeom>
          <a:solidFill>
            <a:srgbClr val="5E2E7D"/>
          </a:solidFill>
          <a:ln/>
        </p:spPr>
      </p:sp>
      <p:sp>
        <p:nvSpPr>
          <p:cNvPr id="58" name="Text 56"/>
          <p:cNvSpPr/>
          <p:nvPr/>
        </p:nvSpPr>
        <p:spPr>
          <a:xfrm>
            <a:off x="9409176" y="4206240"/>
            <a:ext cx="2286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Primary employer for S.E.T.H.S graduates — closes the loop</a:t>
            </a:r>
            <a:endParaRPr lang="en-US" sz="800" dirty="0"/>
          </a:p>
        </p:txBody>
      </p:sp>
      <p:sp>
        <p:nvSpPr>
          <p:cNvPr id="59" name="Shape 57"/>
          <p:cNvSpPr/>
          <p:nvPr/>
        </p:nvSpPr>
        <p:spPr>
          <a:xfrm>
            <a:off x="9262872" y="5093208"/>
            <a:ext cx="54864" cy="54864"/>
          </a:xfrm>
          <a:prstGeom prst="rect">
            <a:avLst/>
          </a:prstGeom>
          <a:solidFill>
            <a:srgbClr val="5E2E7D"/>
          </a:solidFill>
          <a:ln/>
        </p:spPr>
      </p:sp>
      <p:sp>
        <p:nvSpPr>
          <p:cNvPr id="60" name="Text 58"/>
          <p:cNvSpPr/>
          <p:nvPr/>
        </p:nvSpPr>
        <p:spPr>
          <a:xfrm>
            <a:off x="9409176" y="5029200"/>
            <a:ext cx="2286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3333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Infrastructure contracts + technology licensing revenue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60E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54864" cy="685800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537960"/>
            <a:ext cx="12161520" cy="320040"/>
          </a:xfrm>
          <a:prstGeom prst="rect">
            <a:avLst/>
          </a:prstGeom>
          <a:solidFill>
            <a:srgbClr val="152840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583680"/>
            <a:ext cx="6400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spc="20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 —  GOOD ORDERLY DIRECTIONAL SYSTEMS</a:t>
            </a:r>
            <a:endParaRPr lang="en-US" sz="700" dirty="0"/>
          </a:p>
        </p:txBody>
      </p:sp>
      <p:sp>
        <p:nvSpPr>
          <p:cNvPr id="5" name="Text 3"/>
          <p:cNvSpPr/>
          <p:nvPr/>
        </p:nvSpPr>
        <p:spPr>
          <a:xfrm>
            <a:off x="0" y="6583680"/>
            <a:ext cx="1179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DECK  ·  CONFIDENTIAL  ·  SASHIN J. SINGH</a:t>
            </a:r>
            <a:endParaRPr lang="en-US" sz="700" dirty="0"/>
          </a:p>
        </p:txBody>
      </p:sp>
      <p:sp>
        <p:nvSpPr>
          <p:cNvPr id="6" name="Text 4"/>
          <p:cNvSpPr/>
          <p:nvPr/>
        </p:nvSpPr>
        <p:spPr>
          <a:xfrm>
            <a:off x="457200" y="347472"/>
            <a:ext cx="4572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CORRECT BUILD ORDER  ·  INSTITUTIONAL SEQUENCING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457200" y="594360"/>
            <a:ext cx="822960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26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entire system activates in layers.</a:t>
            </a:r>
            <a:endParaRPr lang="en-US" sz="2600" dirty="0"/>
          </a:p>
          <a:p>
            <a:pPr indent="0" marL="0">
              <a:lnSpc>
                <a:spcPct val="125000"/>
              </a:lnSpc>
              <a:buNone/>
            </a:pPr>
            <a:r>
              <a:rPr lang="en-US" sz="26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Not simultaneously.</a:t>
            </a:r>
            <a:endParaRPr lang="en-US" sz="2600" dirty="0"/>
          </a:p>
        </p:txBody>
      </p:sp>
      <p:sp>
        <p:nvSpPr>
          <p:cNvPr id="8" name="Shape 6"/>
          <p:cNvSpPr/>
          <p:nvPr/>
        </p:nvSpPr>
        <p:spPr>
          <a:xfrm>
            <a:off x="457200" y="1508760"/>
            <a:ext cx="3657600" cy="13716"/>
          </a:xfrm>
          <a:prstGeom prst="rect">
            <a:avLst/>
          </a:prstGeom>
          <a:solidFill>
            <a:srgbClr val="C9A84C"/>
          </a:solidFill>
          <a:ln w="12700">
            <a:solidFill>
              <a:srgbClr val="C9A84C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645920"/>
            <a:ext cx="347472" cy="347472"/>
          </a:xfrm>
          <a:prstGeom prst="rect">
            <a:avLst/>
          </a:prstGeom>
          <a:solidFill>
            <a:srgbClr val="2E7D5E"/>
          </a:solidFill>
          <a:ln/>
        </p:spPr>
      </p:sp>
      <p:sp>
        <p:nvSpPr>
          <p:cNvPr id="10" name="Text 8"/>
          <p:cNvSpPr/>
          <p:nvPr/>
        </p:nvSpPr>
        <p:spPr>
          <a:xfrm>
            <a:off x="457200" y="1645920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457200" y="2057400"/>
            <a:ext cx="2743200" cy="4251960"/>
          </a:xfrm>
          <a:prstGeom prst="rect">
            <a:avLst/>
          </a:prstGeom>
          <a:solidFill>
            <a:srgbClr val="152840"/>
          </a:solidFill>
          <a:ln w="12700">
            <a:solidFill>
              <a:srgbClr val="2E7D5E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57200" y="2057400"/>
            <a:ext cx="2743200" cy="54864"/>
          </a:xfrm>
          <a:prstGeom prst="rect">
            <a:avLst/>
          </a:prstGeom>
          <a:solidFill>
            <a:srgbClr val="2E7D5E"/>
          </a:solidFill>
          <a:ln/>
        </p:spPr>
      </p:sp>
      <p:sp>
        <p:nvSpPr>
          <p:cNvPr id="13" name="Text 11"/>
          <p:cNvSpPr/>
          <p:nvPr/>
        </p:nvSpPr>
        <p:spPr>
          <a:xfrm>
            <a:off x="594360" y="2148840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S.E.T.H.S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594360" y="2578608"/>
            <a:ext cx="2468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50" kern="0" dirty="0">
                <a:solidFill>
                  <a:srgbClr val="2E7D5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One — Human Engine</a:t>
            </a:r>
            <a:endParaRPr lang="en-US" sz="800" dirty="0"/>
          </a:p>
        </p:txBody>
      </p:sp>
      <p:sp>
        <p:nvSpPr>
          <p:cNvPr id="15" name="Shape 13"/>
          <p:cNvSpPr/>
          <p:nvPr/>
        </p:nvSpPr>
        <p:spPr>
          <a:xfrm>
            <a:off x="594360" y="2907792"/>
            <a:ext cx="2468880" cy="9144"/>
          </a:xfrm>
          <a:prstGeom prst="rect">
            <a:avLst/>
          </a:prstGeom>
          <a:solidFill>
            <a:srgbClr val="C9A84C"/>
          </a:solidFill>
          <a:ln w="12700">
            <a:solidFill>
              <a:srgbClr val="C9A84C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594360" y="3017520"/>
            <a:ext cx="2468880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Lowest cost. Highest social credibility. Proves workforce transformation works. Generates trust, data, political support.</a:t>
            </a:r>
            <a:endParaRPr lang="en-US" sz="850" dirty="0"/>
          </a:p>
        </p:txBody>
      </p:sp>
      <p:sp>
        <p:nvSpPr>
          <p:cNvPr id="17" name="Shape 15"/>
          <p:cNvSpPr/>
          <p:nvPr/>
        </p:nvSpPr>
        <p:spPr>
          <a:xfrm>
            <a:off x="457200" y="4572000"/>
            <a:ext cx="2743200" cy="13716"/>
          </a:xfrm>
          <a:prstGeom prst="rect">
            <a:avLst/>
          </a:prstGeom>
          <a:solidFill>
            <a:srgbClr val="8B6914"/>
          </a:solidFill>
          <a:ln/>
        </p:spPr>
      </p:sp>
      <p:sp>
        <p:nvSpPr>
          <p:cNvPr id="18" name="Text 16"/>
          <p:cNvSpPr/>
          <p:nvPr/>
        </p:nvSpPr>
        <p:spPr>
          <a:xfrm>
            <a:off x="594360" y="4681728"/>
            <a:ext cx="24688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0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Public perception:</a:t>
            </a:r>
            <a:endParaRPr lang="en-US" sz="700" dirty="0"/>
          </a:p>
        </p:txBody>
      </p:sp>
      <p:sp>
        <p:nvSpPr>
          <p:cNvPr id="19" name="Text 17"/>
          <p:cNvSpPr/>
          <p:nvPr/>
        </p:nvSpPr>
        <p:spPr>
          <a:xfrm>
            <a:off x="594360" y="4873752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i="1" dirty="0">
                <a:solidFill>
                  <a:srgbClr val="E8C97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"This company rehabilitates people and creates jobs."</a:t>
            </a:r>
            <a:endParaRPr lang="en-US" sz="800" dirty="0"/>
          </a:p>
        </p:txBody>
      </p:sp>
      <p:sp>
        <p:nvSpPr>
          <p:cNvPr id="20" name="Text 18"/>
          <p:cNvSpPr/>
          <p:nvPr/>
        </p:nvSpPr>
        <p:spPr>
          <a:xfrm>
            <a:off x="3200400" y="3931920"/>
            <a:ext cx="182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400" dirty="0"/>
          </a:p>
        </p:txBody>
      </p:sp>
      <p:sp>
        <p:nvSpPr>
          <p:cNvPr id="21" name="Shape 19"/>
          <p:cNvSpPr/>
          <p:nvPr/>
        </p:nvSpPr>
        <p:spPr>
          <a:xfrm>
            <a:off x="3383280" y="1645920"/>
            <a:ext cx="347472" cy="347472"/>
          </a:xfrm>
          <a:prstGeom prst="rect">
            <a:avLst/>
          </a:prstGeom>
          <a:solidFill>
            <a:srgbClr val="5E2E7D"/>
          </a:solidFill>
          <a:ln/>
        </p:spPr>
      </p:sp>
      <p:sp>
        <p:nvSpPr>
          <p:cNvPr id="22" name="Text 20"/>
          <p:cNvSpPr/>
          <p:nvPr/>
        </p:nvSpPr>
        <p:spPr>
          <a:xfrm>
            <a:off x="3383280" y="1645920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3383280" y="2057400"/>
            <a:ext cx="2743200" cy="4251960"/>
          </a:xfrm>
          <a:prstGeom prst="rect">
            <a:avLst/>
          </a:prstGeom>
          <a:solidFill>
            <a:srgbClr val="152840"/>
          </a:solidFill>
          <a:ln w="12700">
            <a:solidFill>
              <a:srgbClr val="5E2E7D"/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3383280" y="2057400"/>
            <a:ext cx="2743200" cy="54864"/>
          </a:xfrm>
          <a:prstGeom prst="rect">
            <a:avLst/>
          </a:prstGeom>
          <a:solidFill>
            <a:srgbClr val="5E2E7D"/>
          </a:solidFill>
          <a:ln/>
        </p:spPr>
      </p:sp>
      <p:sp>
        <p:nvSpPr>
          <p:cNvPr id="25" name="Text 23"/>
          <p:cNvSpPr/>
          <p:nvPr/>
        </p:nvSpPr>
        <p:spPr>
          <a:xfrm>
            <a:off x="3520440" y="2148840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T.S</a:t>
            </a:r>
            <a:endParaRPr lang="en-US" sz="1800" dirty="0"/>
          </a:p>
        </p:txBody>
      </p:sp>
      <p:sp>
        <p:nvSpPr>
          <p:cNvPr id="26" name="Text 24"/>
          <p:cNvSpPr/>
          <p:nvPr/>
        </p:nvSpPr>
        <p:spPr>
          <a:xfrm>
            <a:off x="3520440" y="2578608"/>
            <a:ext cx="2468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50" kern="0" dirty="0">
                <a:solidFill>
                  <a:srgbClr val="5E2E7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Two — Economic Engine</a:t>
            </a:r>
            <a:endParaRPr lang="en-US" sz="800" dirty="0"/>
          </a:p>
        </p:txBody>
      </p:sp>
      <p:sp>
        <p:nvSpPr>
          <p:cNvPr id="27" name="Shape 25"/>
          <p:cNvSpPr/>
          <p:nvPr/>
        </p:nvSpPr>
        <p:spPr>
          <a:xfrm>
            <a:off x="3520440" y="2907792"/>
            <a:ext cx="2468880" cy="9144"/>
          </a:xfrm>
          <a:prstGeom prst="rect">
            <a:avLst/>
          </a:prstGeom>
          <a:solidFill>
            <a:srgbClr val="C9A84C"/>
          </a:solidFill>
          <a:ln w="12700">
            <a:solidFill>
              <a:srgbClr val="C9A84C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3520440" y="3017520"/>
            <a:ext cx="2468880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workforce now builds real things. Housing. Solar micro-grids. Agricultural infrastructure. Produces revenue, assets, evidence.</a:t>
            </a:r>
            <a:endParaRPr lang="en-US" sz="850" dirty="0"/>
          </a:p>
        </p:txBody>
      </p:sp>
      <p:sp>
        <p:nvSpPr>
          <p:cNvPr id="29" name="Shape 27"/>
          <p:cNvSpPr/>
          <p:nvPr/>
        </p:nvSpPr>
        <p:spPr>
          <a:xfrm>
            <a:off x="3383280" y="4572000"/>
            <a:ext cx="2743200" cy="13716"/>
          </a:xfrm>
          <a:prstGeom prst="rect">
            <a:avLst/>
          </a:prstGeom>
          <a:solidFill>
            <a:srgbClr val="8B6914"/>
          </a:solidFill>
          <a:ln/>
        </p:spPr>
      </p:sp>
      <p:sp>
        <p:nvSpPr>
          <p:cNvPr id="30" name="Text 28"/>
          <p:cNvSpPr/>
          <p:nvPr/>
        </p:nvSpPr>
        <p:spPr>
          <a:xfrm>
            <a:off x="3520440" y="4681728"/>
            <a:ext cx="24688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0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Public perception:</a:t>
            </a:r>
            <a:endParaRPr lang="en-US" sz="700" dirty="0"/>
          </a:p>
        </p:txBody>
      </p:sp>
      <p:sp>
        <p:nvSpPr>
          <p:cNvPr id="31" name="Text 29"/>
          <p:cNvSpPr/>
          <p:nvPr/>
        </p:nvSpPr>
        <p:spPr>
          <a:xfrm>
            <a:off x="3520440" y="4873752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i="1" dirty="0">
                <a:solidFill>
                  <a:srgbClr val="E8C97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"This company builds workforce + infrastructure."</a:t>
            </a:r>
            <a:endParaRPr lang="en-US" sz="800" dirty="0"/>
          </a:p>
        </p:txBody>
      </p:sp>
      <p:sp>
        <p:nvSpPr>
          <p:cNvPr id="32" name="Text 30"/>
          <p:cNvSpPr/>
          <p:nvPr/>
        </p:nvSpPr>
        <p:spPr>
          <a:xfrm>
            <a:off x="6126480" y="3931920"/>
            <a:ext cx="182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400" dirty="0"/>
          </a:p>
        </p:txBody>
      </p:sp>
      <p:sp>
        <p:nvSpPr>
          <p:cNvPr id="33" name="Shape 31"/>
          <p:cNvSpPr/>
          <p:nvPr/>
        </p:nvSpPr>
        <p:spPr>
          <a:xfrm>
            <a:off x="6309360" y="1645920"/>
            <a:ext cx="347472" cy="347472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34" name="Text 32"/>
          <p:cNvSpPr/>
          <p:nvPr/>
        </p:nvSpPr>
        <p:spPr>
          <a:xfrm>
            <a:off x="6309360" y="1645920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100" dirty="0"/>
          </a:p>
        </p:txBody>
      </p:sp>
      <p:sp>
        <p:nvSpPr>
          <p:cNvPr id="35" name="Shape 33"/>
          <p:cNvSpPr/>
          <p:nvPr/>
        </p:nvSpPr>
        <p:spPr>
          <a:xfrm>
            <a:off x="6309360" y="2057400"/>
            <a:ext cx="2743200" cy="4251960"/>
          </a:xfrm>
          <a:prstGeom prst="rect">
            <a:avLst/>
          </a:prstGeom>
          <a:solidFill>
            <a:srgbClr val="152840"/>
          </a:solidFill>
          <a:ln w="12700">
            <a:solidFill>
              <a:srgbClr val="7D502E"/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6309360" y="2057400"/>
            <a:ext cx="2743200" cy="54864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37" name="Text 35"/>
          <p:cNvSpPr/>
          <p:nvPr/>
        </p:nvSpPr>
        <p:spPr>
          <a:xfrm>
            <a:off x="6446520" y="2148840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UDOC</a:t>
            </a:r>
            <a:endParaRPr lang="en-US" sz="1800" dirty="0"/>
          </a:p>
        </p:txBody>
      </p:sp>
      <p:sp>
        <p:nvSpPr>
          <p:cNvPr id="38" name="Text 36"/>
          <p:cNvSpPr/>
          <p:nvPr/>
        </p:nvSpPr>
        <p:spPr>
          <a:xfrm>
            <a:off x="6446520" y="2578608"/>
            <a:ext cx="2468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50" kern="0" dirty="0">
                <a:solidFill>
                  <a:srgbClr val="7D50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Three — Governance Layer</a:t>
            </a:r>
            <a:endParaRPr lang="en-US" sz="800" dirty="0"/>
          </a:p>
        </p:txBody>
      </p:sp>
      <p:sp>
        <p:nvSpPr>
          <p:cNvPr id="39" name="Shape 37"/>
          <p:cNvSpPr/>
          <p:nvPr/>
        </p:nvSpPr>
        <p:spPr>
          <a:xfrm>
            <a:off x="6446520" y="2907792"/>
            <a:ext cx="2468880" cy="9144"/>
          </a:xfrm>
          <a:prstGeom prst="rect">
            <a:avLst/>
          </a:prstGeom>
          <a:solidFill>
            <a:srgbClr val="C9A84C"/>
          </a:solidFill>
          <a:ln w="12700">
            <a:solidFill>
              <a:srgbClr val="C9A84C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6446520" y="3017520"/>
            <a:ext cx="2468880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Real operations now exist. UDOC tracks performance, AI governance, compliance. Looks like operational infrastructure — not control infrastructure.</a:t>
            </a:r>
            <a:endParaRPr lang="en-US" sz="850" dirty="0"/>
          </a:p>
        </p:txBody>
      </p:sp>
      <p:sp>
        <p:nvSpPr>
          <p:cNvPr id="41" name="Shape 39"/>
          <p:cNvSpPr/>
          <p:nvPr/>
        </p:nvSpPr>
        <p:spPr>
          <a:xfrm>
            <a:off x="6309360" y="4572000"/>
            <a:ext cx="2743200" cy="13716"/>
          </a:xfrm>
          <a:prstGeom prst="rect">
            <a:avLst/>
          </a:prstGeom>
          <a:solidFill>
            <a:srgbClr val="8B6914"/>
          </a:solidFill>
          <a:ln/>
        </p:spPr>
      </p:sp>
      <p:sp>
        <p:nvSpPr>
          <p:cNvPr id="42" name="Text 40"/>
          <p:cNvSpPr/>
          <p:nvPr/>
        </p:nvSpPr>
        <p:spPr>
          <a:xfrm>
            <a:off x="6446520" y="4681728"/>
            <a:ext cx="24688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0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Public perception:</a:t>
            </a:r>
            <a:endParaRPr lang="en-US" sz="700" dirty="0"/>
          </a:p>
        </p:txBody>
      </p:sp>
      <p:sp>
        <p:nvSpPr>
          <p:cNvPr id="43" name="Text 41"/>
          <p:cNvSpPr/>
          <p:nvPr/>
        </p:nvSpPr>
        <p:spPr>
          <a:xfrm>
            <a:off x="6446520" y="4873752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i="1" dirty="0">
                <a:solidFill>
                  <a:srgbClr val="E8C97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"This company builds technology governance systems."</a:t>
            </a:r>
            <a:endParaRPr lang="en-US" sz="800" dirty="0"/>
          </a:p>
        </p:txBody>
      </p:sp>
      <p:sp>
        <p:nvSpPr>
          <p:cNvPr id="44" name="Text 42"/>
          <p:cNvSpPr/>
          <p:nvPr/>
        </p:nvSpPr>
        <p:spPr>
          <a:xfrm>
            <a:off x="9052560" y="3931920"/>
            <a:ext cx="182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400" dirty="0"/>
          </a:p>
        </p:txBody>
      </p:sp>
      <p:sp>
        <p:nvSpPr>
          <p:cNvPr id="45" name="Shape 43"/>
          <p:cNvSpPr/>
          <p:nvPr/>
        </p:nvSpPr>
        <p:spPr>
          <a:xfrm>
            <a:off x="9235440" y="1645920"/>
            <a:ext cx="347472" cy="347472"/>
          </a:xfrm>
          <a:prstGeom prst="rect">
            <a:avLst/>
          </a:prstGeom>
          <a:solidFill>
            <a:srgbClr val="2E5E7D"/>
          </a:solidFill>
          <a:ln/>
        </p:spPr>
      </p:sp>
      <p:sp>
        <p:nvSpPr>
          <p:cNvPr id="46" name="Text 44"/>
          <p:cNvSpPr/>
          <p:nvPr/>
        </p:nvSpPr>
        <p:spPr>
          <a:xfrm>
            <a:off x="9235440" y="1645920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1100" dirty="0"/>
          </a:p>
        </p:txBody>
      </p:sp>
      <p:sp>
        <p:nvSpPr>
          <p:cNvPr id="47" name="Shape 45"/>
          <p:cNvSpPr/>
          <p:nvPr/>
        </p:nvSpPr>
        <p:spPr>
          <a:xfrm>
            <a:off x="9235440" y="2057400"/>
            <a:ext cx="2743200" cy="4251960"/>
          </a:xfrm>
          <a:prstGeom prst="rect">
            <a:avLst/>
          </a:prstGeom>
          <a:solidFill>
            <a:srgbClr val="152840"/>
          </a:solidFill>
          <a:ln w="12700">
            <a:solidFill>
              <a:srgbClr val="2E5E7D"/>
            </a:solidFill>
            <a:prstDash val="solid"/>
          </a:ln>
        </p:spPr>
      </p:sp>
      <p:sp>
        <p:nvSpPr>
          <p:cNvPr id="48" name="Shape 46"/>
          <p:cNvSpPr/>
          <p:nvPr/>
        </p:nvSpPr>
        <p:spPr>
          <a:xfrm>
            <a:off x="9235440" y="2057400"/>
            <a:ext cx="2743200" cy="54864"/>
          </a:xfrm>
          <a:prstGeom prst="rect">
            <a:avLst/>
          </a:prstGeom>
          <a:solidFill>
            <a:srgbClr val="2E5E7D"/>
          </a:solidFill>
          <a:ln/>
        </p:spPr>
      </p:sp>
      <p:sp>
        <p:nvSpPr>
          <p:cNvPr id="49" name="Text 47"/>
          <p:cNvSpPr/>
          <p:nvPr/>
        </p:nvSpPr>
        <p:spPr>
          <a:xfrm>
            <a:off x="9372600" y="2148840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M.A.D.I.B.A</a:t>
            </a:r>
            <a:endParaRPr lang="en-US" sz="1800" dirty="0"/>
          </a:p>
        </p:txBody>
      </p:sp>
      <p:sp>
        <p:nvSpPr>
          <p:cNvPr id="50" name="Text 48"/>
          <p:cNvSpPr/>
          <p:nvPr/>
        </p:nvSpPr>
        <p:spPr>
          <a:xfrm>
            <a:off x="9372600" y="2578608"/>
            <a:ext cx="2468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50" kern="0" dirty="0">
                <a:solidFill>
                  <a:srgbClr val="2E5E7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Four — Strategic Expansion</a:t>
            </a:r>
            <a:endParaRPr lang="en-US" sz="800" dirty="0"/>
          </a:p>
        </p:txBody>
      </p:sp>
      <p:sp>
        <p:nvSpPr>
          <p:cNvPr id="51" name="Shape 49"/>
          <p:cNvSpPr/>
          <p:nvPr/>
        </p:nvSpPr>
        <p:spPr>
          <a:xfrm>
            <a:off x="9372600" y="2907792"/>
            <a:ext cx="2468880" cy="9144"/>
          </a:xfrm>
          <a:prstGeom prst="rect">
            <a:avLst/>
          </a:prstGeom>
          <a:solidFill>
            <a:srgbClr val="C9A84C"/>
          </a:solidFill>
          <a:ln w="12700">
            <a:solidFill>
              <a:srgbClr val="C9A84C"/>
            </a:solidFill>
            <a:prstDash val="solid"/>
          </a:ln>
        </p:spPr>
      </p:sp>
      <p:sp>
        <p:nvSpPr>
          <p:cNvPr id="52" name="Text 50"/>
          <p:cNvSpPr/>
          <p:nvPr/>
        </p:nvSpPr>
        <p:spPr>
          <a:xfrm>
            <a:off x="9372600" y="3017520"/>
            <a:ext cx="2468880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Credibility is established. Now capital structures, sovereign partnerships, and international mandates are credible. Not theoretical.</a:t>
            </a:r>
            <a:endParaRPr lang="en-US" sz="850" dirty="0"/>
          </a:p>
        </p:txBody>
      </p:sp>
      <p:sp>
        <p:nvSpPr>
          <p:cNvPr id="53" name="Shape 51"/>
          <p:cNvSpPr/>
          <p:nvPr/>
        </p:nvSpPr>
        <p:spPr>
          <a:xfrm>
            <a:off x="9235440" y="4572000"/>
            <a:ext cx="2743200" cy="13716"/>
          </a:xfrm>
          <a:prstGeom prst="rect">
            <a:avLst/>
          </a:prstGeom>
          <a:solidFill>
            <a:srgbClr val="8B6914"/>
          </a:solidFill>
          <a:ln/>
        </p:spPr>
      </p:sp>
      <p:sp>
        <p:nvSpPr>
          <p:cNvPr id="54" name="Text 52"/>
          <p:cNvSpPr/>
          <p:nvPr/>
        </p:nvSpPr>
        <p:spPr>
          <a:xfrm>
            <a:off x="9372600" y="4681728"/>
            <a:ext cx="24688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b="1" spc="10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Public perception:</a:t>
            </a:r>
            <a:endParaRPr lang="en-US" sz="700" dirty="0"/>
          </a:p>
        </p:txBody>
      </p:sp>
      <p:sp>
        <p:nvSpPr>
          <p:cNvPr id="55" name="Text 53"/>
          <p:cNvSpPr/>
          <p:nvPr/>
        </p:nvSpPr>
        <p:spPr>
          <a:xfrm>
            <a:off x="9372600" y="4873752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i="1" dirty="0">
                <a:solidFill>
                  <a:srgbClr val="E8C97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"This company is a global systems company."</a:t>
            </a:r>
            <a:endParaRPr lang="en-US" sz="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BF7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6537960"/>
            <a:ext cx="12161520" cy="320040"/>
          </a:xfrm>
          <a:prstGeom prst="rect">
            <a:avLst/>
          </a:prstGeom>
          <a:solidFill>
            <a:srgbClr val="152840"/>
          </a:solidFill>
          <a:ln/>
        </p:spPr>
      </p:sp>
      <p:sp>
        <p:nvSpPr>
          <p:cNvPr id="3" name="Text 1"/>
          <p:cNvSpPr/>
          <p:nvPr/>
        </p:nvSpPr>
        <p:spPr>
          <a:xfrm>
            <a:off x="365760" y="6583680"/>
            <a:ext cx="6400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spc="20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 —  GOOD ORDERLY DIRECTIONAL SYSTEMS</a:t>
            </a:r>
            <a:endParaRPr lang="en-US" sz="700" dirty="0"/>
          </a:p>
        </p:txBody>
      </p:sp>
      <p:sp>
        <p:nvSpPr>
          <p:cNvPr id="4" name="Text 2"/>
          <p:cNvSpPr/>
          <p:nvPr/>
        </p:nvSpPr>
        <p:spPr>
          <a:xfrm>
            <a:off x="0" y="6583680"/>
            <a:ext cx="1179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DECK  ·  CONFIDENTIAL  ·  SASHIN J. SINGH</a:t>
            </a:r>
            <a:endParaRPr lang="en-US" sz="700" dirty="0"/>
          </a:p>
        </p:txBody>
      </p:sp>
      <p:sp>
        <p:nvSpPr>
          <p:cNvPr id="5" name="Shape 3"/>
          <p:cNvSpPr/>
          <p:nvPr/>
        </p:nvSpPr>
        <p:spPr>
          <a:xfrm>
            <a:off x="0" y="0"/>
            <a:ext cx="12161520" cy="1325880"/>
          </a:xfrm>
          <a:prstGeom prst="rect">
            <a:avLst/>
          </a:prstGeom>
          <a:solidFill>
            <a:srgbClr val="060E1C"/>
          </a:solidFill>
          <a:ln/>
        </p:spPr>
      </p:sp>
      <p:sp>
        <p:nvSpPr>
          <p:cNvPr id="6" name="Shape 4"/>
          <p:cNvSpPr/>
          <p:nvPr/>
        </p:nvSpPr>
        <p:spPr>
          <a:xfrm>
            <a:off x="0" y="0"/>
            <a:ext cx="12161520" cy="36576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7" name="Text 5"/>
          <p:cNvSpPr/>
          <p:nvPr/>
        </p:nvSpPr>
        <p:spPr>
          <a:xfrm>
            <a:off x="457200" y="228600"/>
            <a:ext cx="9144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 3  ·  UDOC — THE DIGITAL SOVEREIGNTY ENGINE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457200" y="530352"/>
            <a:ext cx="100584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governments are paying for right now.</a:t>
            </a:r>
            <a:endParaRPr lang="en-US" sz="2400" dirty="0"/>
          </a:p>
        </p:txBody>
      </p:sp>
      <p:sp>
        <p:nvSpPr>
          <p:cNvPr id="9" name="Shape 7"/>
          <p:cNvSpPr/>
          <p:nvPr/>
        </p:nvSpPr>
        <p:spPr>
          <a:xfrm>
            <a:off x="320040" y="1463040"/>
            <a:ext cx="3840480" cy="4754880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52400" dist="50800" dir="8100000">
              <a:srgbClr val="000000">
                <a:alpha val="18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502920" y="1572768"/>
            <a:ext cx="3657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7D50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GOVERNMENT PROBLEM</a:t>
            </a:r>
            <a:endParaRPr lang="en-US" sz="800" dirty="0"/>
          </a:p>
        </p:txBody>
      </p:sp>
      <p:sp>
        <p:nvSpPr>
          <p:cNvPr id="11" name="Text 9"/>
          <p:cNvSpPr/>
          <p:nvPr/>
        </p:nvSpPr>
        <p:spPr>
          <a:xfrm>
            <a:off x="502920" y="1847088"/>
            <a:ext cx="3474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900" dirty="0">
                <a:solidFill>
                  <a:srgbClr val="4444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Most critical government systems currently run on:</a:t>
            </a:r>
            <a:endParaRPr lang="en-US" sz="900" dirty="0"/>
          </a:p>
        </p:txBody>
      </p:sp>
      <p:sp>
        <p:nvSpPr>
          <p:cNvPr id="12" name="Shape 10"/>
          <p:cNvSpPr/>
          <p:nvPr/>
        </p:nvSpPr>
        <p:spPr>
          <a:xfrm>
            <a:off x="502920" y="2267712"/>
            <a:ext cx="3291840" cy="347472"/>
          </a:xfrm>
          <a:prstGeom prst="rect">
            <a:avLst/>
          </a:prstGeom>
          <a:solidFill>
            <a:srgbClr val="F5F2EC"/>
          </a:solidFill>
          <a:ln w="12700">
            <a:solidFill>
              <a:srgbClr val="DDDDCC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40080" y="2295144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8B3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⚠  Amazon AWS</a:t>
            </a:r>
            <a:endParaRPr lang="en-US" sz="900" dirty="0"/>
          </a:p>
        </p:txBody>
      </p:sp>
      <p:sp>
        <p:nvSpPr>
          <p:cNvPr id="14" name="Shape 12"/>
          <p:cNvSpPr/>
          <p:nvPr/>
        </p:nvSpPr>
        <p:spPr>
          <a:xfrm>
            <a:off x="502920" y="2706624"/>
            <a:ext cx="3291840" cy="347472"/>
          </a:xfrm>
          <a:prstGeom prst="rect">
            <a:avLst/>
          </a:prstGeom>
          <a:solidFill>
            <a:srgbClr val="F5F2EC"/>
          </a:solidFill>
          <a:ln w="12700">
            <a:solidFill>
              <a:srgbClr val="DDDDCC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40080" y="2734056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8B3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⚠  Microsoft Azure</a:t>
            </a:r>
            <a:endParaRPr lang="en-US" sz="900" dirty="0"/>
          </a:p>
        </p:txBody>
      </p:sp>
      <p:sp>
        <p:nvSpPr>
          <p:cNvPr id="16" name="Shape 14"/>
          <p:cNvSpPr/>
          <p:nvPr/>
        </p:nvSpPr>
        <p:spPr>
          <a:xfrm>
            <a:off x="502920" y="3145536"/>
            <a:ext cx="3291840" cy="347472"/>
          </a:xfrm>
          <a:prstGeom prst="rect">
            <a:avLst/>
          </a:prstGeom>
          <a:solidFill>
            <a:srgbClr val="F5F2EC"/>
          </a:solidFill>
          <a:ln w="12700">
            <a:solidFill>
              <a:srgbClr val="DDDDCC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40080" y="3172968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8B3A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⚠  Google Cloud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502920" y="3630168"/>
            <a:ext cx="3474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5000"/>
              </a:lnSpc>
              <a:buNone/>
            </a:pPr>
            <a:r>
              <a:rPr lang="en-US" sz="85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means government data is stored in private foreign cloud systems under foreign legal frameworks.</a:t>
            </a:r>
            <a:endParaRPr lang="en-US" sz="850" dirty="0"/>
          </a:p>
        </p:txBody>
      </p:sp>
      <p:sp>
        <p:nvSpPr>
          <p:cNvPr id="19" name="Text 17"/>
          <p:cNvSpPr/>
          <p:nvPr/>
        </p:nvSpPr>
        <p:spPr>
          <a:xfrm>
            <a:off x="502920" y="4224528"/>
            <a:ext cx="3474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5000"/>
              </a:lnSpc>
              <a:buNone/>
            </a:pPr>
            <a:r>
              <a:rPr lang="en-US" sz="850" i="1" dirty="0">
                <a:solidFill>
                  <a:srgbClr val="1528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BRICS · Africa · Middle East · Parts of Europe are actively seeking sovereign alternatives.</a:t>
            </a:r>
            <a:endParaRPr lang="en-US" sz="850" dirty="0"/>
          </a:p>
        </p:txBody>
      </p:sp>
      <p:sp>
        <p:nvSpPr>
          <p:cNvPr id="20" name="Shape 18"/>
          <p:cNvSpPr/>
          <p:nvPr/>
        </p:nvSpPr>
        <p:spPr>
          <a:xfrm>
            <a:off x="502920" y="4754880"/>
            <a:ext cx="3474720" cy="13716"/>
          </a:xfrm>
          <a:prstGeom prst="rect">
            <a:avLst/>
          </a:prstGeom>
          <a:solidFill>
            <a:srgbClr val="C9A84C"/>
          </a:solidFill>
          <a:ln w="12700">
            <a:solidFill>
              <a:srgbClr val="C9A84C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502920" y="4846320"/>
            <a:ext cx="3474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100" b="1" dirty="0">
                <a:solidFill>
                  <a:srgbClr val="060E1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This is called digital sovereignty.</a:t>
            </a:r>
            <a:endParaRPr lang="en-US" sz="11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100" b="1" dirty="0">
                <a:solidFill>
                  <a:srgbClr val="060E1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UDOC is built for exactly this gap.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4434840" y="1463040"/>
            <a:ext cx="7315200" cy="1051560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52400" dist="50800" dir="8100000">
              <a:srgbClr val="000000">
                <a:alpha val="18000"/>
              </a:srgbClr>
            </a:outerShdw>
          </a:effectLst>
        </p:spPr>
      </p:sp>
      <p:sp>
        <p:nvSpPr>
          <p:cNvPr id="23" name="Shape 21"/>
          <p:cNvSpPr/>
          <p:nvPr/>
        </p:nvSpPr>
        <p:spPr>
          <a:xfrm>
            <a:off x="4434840" y="1463040"/>
            <a:ext cx="54864" cy="1051560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24" name="Text 22"/>
          <p:cNvSpPr/>
          <p:nvPr/>
        </p:nvSpPr>
        <p:spPr>
          <a:xfrm>
            <a:off x="4617720" y="1554480"/>
            <a:ext cx="685800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System Registry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4617720" y="1883664"/>
            <a:ext cx="68580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documentation of all AI decisions, training data, risk classification — government-auditable at any time.</a:t>
            </a:r>
            <a:endParaRPr lang="en-US" sz="850" dirty="0"/>
          </a:p>
        </p:txBody>
      </p:sp>
      <p:sp>
        <p:nvSpPr>
          <p:cNvPr id="26" name="Shape 24"/>
          <p:cNvSpPr/>
          <p:nvPr/>
        </p:nvSpPr>
        <p:spPr>
          <a:xfrm>
            <a:off x="4434840" y="2651760"/>
            <a:ext cx="7315200" cy="1051560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52400" dist="50800" dir="8100000">
              <a:srgbClr val="000000">
                <a:alpha val="18000"/>
              </a:srgbClr>
            </a:outerShdw>
          </a:effectLst>
        </p:spPr>
      </p:sp>
      <p:sp>
        <p:nvSpPr>
          <p:cNvPr id="27" name="Shape 25"/>
          <p:cNvSpPr/>
          <p:nvPr/>
        </p:nvSpPr>
        <p:spPr>
          <a:xfrm>
            <a:off x="4434840" y="2651760"/>
            <a:ext cx="54864" cy="1051560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28" name="Text 26"/>
          <p:cNvSpPr/>
          <p:nvPr/>
        </p:nvSpPr>
        <p:spPr>
          <a:xfrm>
            <a:off x="4617720" y="2743200"/>
            <a:ext cx="685800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Sovereign Data Custody</a:t>
            </a: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4617720" y="3072384"/>
            <a:ext cx="68580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data generated in a jurisdiction stays under that jurisdiction's legal and operational control. Zero G.O.D.S retention after contract end.</a:t>
            </a:r>
            <a:endParaRPr lang="en-US" sz="850" dirty="0"/>
          </a:p>
        </p:txBody>
      </p:sp>
      <p:sp>
        <p:nvSpPr>
          <p:cNvPr id="30" name="Shape 28"/>
          <p:cNvSpPr/>
          <p:nvPr/>
        </p:nvSpPr>
        <p:spPr>
          <a:xfrm>
            <a:off x="4434840" y="3840480"/>
            <a:ext cx="7315200" cy="1051560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52400" dist="50800" dir="8100000">
              <a:srgbClr val="000000">
                <a:alpha val="18000"/>
              </a:srgbClr>
            </a:outerShdw>
          </a:effectLst>
        </p:spPr>
      </p:sp>
      <p:sp>
        <p:nvSpPr>
          <p:cNvPr id="31" name="Shape 29"/>
          <p:cNvSpPr/>
          <p:nvPr/>
        </p:nvSpPr>
        <p:spPr>
          <a:xfrm>
            <a:off x="4434840" y="3840480"/>
            <a:ext cx="54864" cy="1051560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32" name="Text 30"/>
          <p:cNvSpPr/>
          <p:nvPr/>
        </p:nvSpPr>
        <p:spPr>
          <a:xfrm>
            <a:off x="4617720" y="3931920"/>
            <a:ext cx="685800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Quantum-Ready Architecture</a:t>
            </a:r>
            <a:endParaRPr lang="en-US" sz="1000" dirty="0"/>
          </a:p>
        </p:txBody>
      </p:sp>
      <p:sp>
        <p:nvSpPr>
          <p:cNvPr id="33" name="Text 31"/>
          <p:cNvSpPr/>
          <p:nvPr/>
        </p:nvSpPr>
        <p:spPr>
          <a:xfrm>
            <a:off x="4617720" y="4261104"/>
            <a:ext cx="68580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Built on NIST PQC standards from inception. Clients avoid forced migration when quantum computing becomes adversarially relevant.</a:t>
            </a:r>
            <a:endParaRPr lang="en-US" sz="850" dirty="0"/>
          </a:p>
        </p:txBody>
      </p:sp>
      <p:sp>
        <p:nvSpPr>
          <p:cNvPr id="34" name="Shape 32"/>
          <p:cNvSpPr/>
          <p:nvPr/>
        </p:nvSpPr>
        <p:spPr>
          <a:xfrm>
            <a:off x="4434840" y="5029200"/>
            <a:ext cx="7315200" cy="1051560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52400" dist="50800" dir="8100000">
              <a:srgbClr val="000000">
                <a:alpha val="18000"/>
              </a:srgbClr>
            </a:outerShdw>
          </a:effectLst>
        </p:spPr>
      </p:sp>
      <p:sp>
        <p:nvSpPr>
          <p:cNvPr id="35" name="Shape 33"/>
          <p:cNvSpPr/>
          <p:nvPr/>
        </p:nvSpPr>
        <p:spPr>
          <a:xfrm>
            <a:off x="4434840" y="5029200"/>
            <a:ext cx="54864" cy="1051560"/>
          </a:xfrm>
          <a:prstGeom prst="rect">
            <a:avLst/>
          </a:prstGeom>
          <a:solidFill>
            <a:srgbClr val="7D502E"/>
          </a:solidFill>
          <a:ln/>
        </p:spPr>
      </p:sp>
      <p:sp>
        <p:nvSpPr>
          <p:cNvPr id="36" name="Text 34"/>
          <p:cNvSpPr/>
          <p:nvPr/>
        </p:nvSpPr>
        <p:spPr>
          <a:xfrm>
            <a:off x="4617720" y="5120640"/>
            <a:ext cx="685800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Compliance Automation</a:t>
            </a:r>
            <a:endParaRPr lang="en-US" sz="1000" dirty="0"/>
          </a:p>
        </p:txBody>
      </p:sp>
      <p:sp>
        <p:nvSpPr>
          <p:cNvPr id="37" name="Text 35"/>
          <p:cNvSpPr/>
          <p:nvPr/>
        </p:nvSpPr>
        <p:spPr>
          <a:xfrm>
            <a:off x="4617720" y="5449824"/>
            <a:ext cx="68580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One-click regulatory audit reports. Aligned with EU AI Act, OECD guidelines, and all emerging national AI frameworks.</a:t>
            </a:r>
            <a:endParaRPr lang="en-US" sz="850" dirty="0"/>
          </a:p>
        </p:txBody>
      </p:sp>
      <p:sp>
        <p:nvSpPr>
          <p:cNvPr id="38" name="Shape 36"/>
          <p:cNvSpPr/>
          <p:nvPr/>
        </p:nvSpPr>
        <p:spPr>
          <a:xfrm>
            <a:off x="4434840" y="6099048"/>
            <a:ext cx="1783080" cy="548640"/>
          </a:xfrm>
          <a:prstGeom prst="rect">
            <a:avLst/>
          </a:prstGeom>
          <a:solidFill>
            <a:srgbClr val="0C1A2E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39" name="Text 37"/>
          <p:cNvSpPr/>
          <p:nvPr/>
        </p:nvSpPr>
        <p:spPr>
          <a:xfrm>
            <a:off x="4434840" y="6126480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R3M–R7M</a:t>
            </a:r>
            <a:endParaRPr lang="en-US" sz="1400" dirty="0"/>
          </a:p>
        </p:txBody>
      </p:sp>
      <p:sp>
        <p:nvSpPr>
          <p:cNvPr id="40" name="Text 38"/>
          <p:cNvSpPr/>
          <p:nvPr/>
        </p:nvSpPr>
        <p:spPr>
          <a:xfrm>
            <a:off x="4434840" y="6391656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6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ACV per enterprise</a:t>
            </a:r>
            <a:endParaRPr lang="en-US" sz="650" dirty="0"/>
          </a:p>
          <a:p>
            <a:pPr algn="ctr" indent="0" marL="0">
              <a:lnSpc>
                <a:spcPct val="120000"/>
              </a:lnSpc>
              <a:buNone/>
            </a:pPr>
            <a:r>
              <a:rPr lang="en-US" sz="6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client (SA)</a:t>
            </a:r>
            <a:endParaRPr lang="en-US" sz="650" dirty="0"/>
          </a:p>
        </p:txBody>
      </p:sp>
      <p:sp>
        <p:nvSpPr>
          <p:cNvPr id="41" name="Shape 39"/>
          <p:cNvSpPr/>
          <p:nvPr/>
        </p:nvSpPr>
        <p:spPr>
          <a:xfrm>
            <a:off x="6355080" y="6099048"/>
            <a:ext cx="1783080" cy="548640"/>
          </a:xfrm>
          <a:prstGeom prst="rect">
            <a:avLst/>
          </a:prstGeom>
          <a:solidFill>
            <a:srgbClr val="0C1A2E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6355080" y="6126480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75–85%</a:t>
            </a:r>
            <a:endParaRPr lang="en-US" sz="1400" dirty="0"/>
          </a:p>
        </p:txBody>
      </p:sp>
      <p:sp>
        <p:nvSpPr>
          <p:cNvPr id="43" name="Text 41"/>
          <p:cNvSpPr/>
          <p:nvPr/>
        </p:nvSpPr>
        <p:spPr>
          <a:xfrm>
            <a:off x="6355080" y="6391656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6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Gross margin</a:t>
            </a:r>
            <a:endParaRPr lang="en-US" sz="650" dirty="0"/>
          </a:p>
          <a:p>
            <a:pPr algn="ctr" indent="0" marL="0">
              <a:lnSpc>
                <a:spcPct val="120000"/>
              </a:lnSpc>
              <a:buNone/>
            </a:pPr>
            <a:r>
              <a:rPr lang="en-US" sz="6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 scale</a:t>
            </a:r>
            <a:endParaRPr lang="en-US" sz="650" dirty="0"/>
          </a:p>
        </p:txBody>
      </p:sp>
      <p:sp>
        <p:nvSpPr>
          <p:cNvPr id="44" name="Shape 42"/>
          <p:cNvSpPr/>
          <p:nvPr/>
        </p:nvSpPr>
        <p:spPr>
          <a:xfrm>
            <a:off x="8275320" y="6099048"/>
            <a:ext cx="1783080" cy="548640"/>
          </a:xfrm>
          <a:prstGeom prst="rect">
            <a:avLst/>
          </a:prstGeom>
          <a:solidFill>
            <a:srgbClr val="0C1A2E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45" name="Text 43"/>
          <p:cNvSpPr/>
          <p:nvPr/>
        </p:nvSpPr>
        <p:spPr>
          <a:xfrm>
            <a:off x="8275320" y="6126480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8–12×</a:t>
            </a:r>
            <a:endParaRPr lang="en-US" sz="1400" dirty="0"/>
          </a:p>
        </p:txBody>
      </p:sp>
      <p:sp>
        <p:nvSpPr>
          <p:cNvPr id="46" name="Text 44"/>
          <p:cNvSpPr/>
          <p:nvPr/>
        </p:nvSpPr>
        <p:spPr>
          <a:xfrm>
            <a:off x="8275320" y="6391656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6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Revenue valuation</a:t>
            </a:r>
            <a:endParaRPr lang="en-US" sz="650" dirty="0"/>
          </a:p>
          <a:p>
            <a:pPr algn="ctr" indent="0" marL="0">
              <a:lnSpc>
                <a:spcPct val="120000"/>
              </a:lnSpc>
              <a:buNone/>
            </a:pPr>
            <a:r>
              <a:rPr lang="en-US" sz="6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multiple</a:t>
            </a:r>
            <a:endParaRPr lang="en-US" sz="650" dirty="0"/>
          </a:p>
        </p:txBody>
      </p:sp>
      <p:sp>
        <p:nvSpPr>
          <p:cNvPr id="47" name="Shape 45"/>
          <p:cNvSpPr/>
          <p:nvPr/>
        </p:nvSpPr>
        <p:spPr>
          <a:xfrm>
            <a:off x="10195560" y="6099048"/>
            <a:ext cx="1783080" cy="548640"/>
          </a:xfrm>
          <a:prstGeom prst="rect">
            <a:avLst/>
          </a:prstGeom>
          <a:solidFill>
            <a:srgbClr val="0C1A2E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48" name="Text 46"/>
          <p:cNvSpPr/>
          <p:nvPr/>
        </p:nvSpPr>
        <p:spPr>
          <a:xfrm>
            <a:off x="10195560" y="6126480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R50M–R500M</a:t>
            </a:r>
            <a:endParaRPr lang="en-US" sz="1400" dirty="0"/>
          </a:p>
        </p:txBody>
      </p:sp>
      <p:sp>
        <p:nvSpPr>
          <p:cNvPr id="49" name="Text 47"/>
          <p:cNvSpPr/>
          <p:nvPr/>
        </p:nvSpPr>
        <p:spPr>
          <a:xfrm>
            <a:off x="10195560" y="6391656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20000"/>
              </a:lnSpc>
              <a:buNone/>
            </a:pPr>
            <a:r>
              <a:rPr lang="en-US" sz="6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 national</a:t>
            </a:r>
            <a:endParaRPr lang="en-US" sz="650" dirty="0"/>
          </a:p>
          <a:p>
            <a:pPr algn="ctr" indent="0" marL="0">
              <a:lnSpc>
                <a:spcPct val="120000"/>
              </a:lnSpc>
              <a:buNone/>
            </a:pPr>
            <a:r>
              <a:rPr lang="en-US" sz="6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backbone contract</a:t>
            </a:r>
            <a:endParaRPr lang="en-US" sz="6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60E1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54864" cy="685800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6537960"/>
            <a:ext cx="12161520" cy="320040"/>
          </a:xfrm>
          <a:prstGeom prst="rect">
            <a:avLst/>
          </a:prstGeom>
          <a:solidFill>
            <a:srgbClr val="152840"/>
          </a:solidFill>
          <a:ln/>
        </p:spPr>
      </p:sp>
      <p:sp>
        <p:nvSpPr>
          <p:cNvPr id="4" name="Text 2"/>
          <p:cNvSpPr/>
          <p:nvPr/>
        </p:nvSpPr>
        <p:spPr>
          <a:xfrm>
            <a:off x="365760" y="6583680"/>
            <a:ext cx="6400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spc="20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 —  GOOD ORDERLY DIRECTIONAL SYSTEMS</a:t>
            </a:r>
            <a:endParaRPr lang="en-US" sz="700" dirty="0"/>
          </a:p>
        </p:txBody>
      </p:sp>
      <p:sp>
        <p:nvSpPr>
          <p:cNvPr id="5" name="Text 3"/>
          <p:cNvSpPr/>
          <p:nvPr/>
        </p:nvSpPr>
        <p:spPr>
          <a:xfrm>
            <a:off x="0" y="6583680"/>
            <a:ext cx="1179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DECK  ·  CONFIDENTIAL  ·  SASHIN J. SINGH</a:t>
            </a:r>
            <a:endParaRPr lang="en-US" sz="700" dirty="0"/>
          </a:p>
        </p:txBody>
      </p:sp>
      <p:sp>
        <p:nvSpPr>
          <p:cNvPr id="6" name="Text 4"/>
          <p:cNvSpPr/>
          <p:nvPr/>
        </p:nvSpPr>
        <p:spPr>
          <a:xfrm>
            <a:off x="457200" y="347472"/>
            <a:ext cx="4572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STARTING MARKET  ·  SOUTH AFRICA AS STRESS-TEST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457200" y="621792"/>
            <a:ext cx="91440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If it works here, it works everywhere.</a:t>
            </a:r>
            <a:endParaRPr lang="en-US" sz="2800" dirty="0"/>
          </a:p>
        </p:txBody>
      </p:sp>
      <p:sp>
        <p:nvSpPr>
          <p:cNvPr id="8" name="Shape 6"/>
          <p:cNvSpPr/>
          <p:nvPr/>
        </p:nvSpPr>
        <p:spPr>
          <a:xfrm>
            <a:off x="457200" y="1261872"/>
            <a:ext cx="4572000" cy="13716"/>
          </a:xfrm>
          <a:prstGeom prst="rect">
            <a:avLst/>
          </a:prstGeom>
          <a:solidFill>
            <a:srgbClr val="C9A84C"/>
          </a:solidFill>
          <a:ln w="12700">
            <a:solidFill>
              <a:srgbClr val="C9A84C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417320"/>
            <a:ext cx="5303520" cy="105156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57200" y="1417320"/>
            <a:ext cx="347472" cy="105156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1" name="Text 9"/>
          <p:cNvSpPr/>
          <p:nvPr/>
        </p:nvSpPr>
        <p:spPr>
          <a:xfrm>
            <a:off x="457200" y="1764792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950976" y="1508760"/>
            <a:ext cx="457200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Full-System Economy</a:t>
            </a:r>
            <a:endParaRPr lang="en-US" sz="950" dirty="0"/>
          </a:p>
        </p:txBody>
      </p:sp>
      <p:sp>
        <p:nvSpPr>
          <p:cNvPr id="13" name="Text 11"/>
          <p:cNvSpPr/>
          <p:nvPr/>
        </p:nvSpPr>
        <p:spPr>
          <a:xfrm>
            <a:off x="950976" y="1837944"/>
            <a:ext cx="45720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Mining · Finance · Manufacturing · Agri · Logistics · Tech. A system that works across all sectors here works anywhere.</a:t>
            </a:r>
            <a:endParaRPr lang="en-US" sz="850" dirty="0"/>
          </a:p>
        </p:txBody>
      </p:sp>
      <p:sp>
        <p:nvSpPr>
          <p:cNvPr id="14" name="Shape 12"/>
          <p:cNvSpPr/>
          <p:nvPr/>
        </p:nvSpPr>
        <p:spPr>
          <a:xfrm>
            <a:off x="457200" y="2651760"/>
            <a:ext cx="5303520" cy="105156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457200" y="2651760"/>
            <a:ext cx="347472" cy="105156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6" name="Text 14"/>
          <p:cNvSpPr/>
          <p:nvPr/>
        </p:nvSpPr>
        <p:spPr>
          <a:xfrm>
            <a:off x="457200" y="2999232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950976" y="2743200"/>
            <a:ext cx="457200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Extreme Stress-Test Conditions</a:t>
            </a:r>
            <a:endParaRPr lang="en-US" sz="950" dirty="0"/>
          </a:p>
        </p:txBody>
      </p:sp>
      <p:sp>
        <p:nvSpPr>
          <p:cNvPr id="18" name="Text 16"/>
          <p:cNvSpPr/>
          <p:nvPr/>
        </p:nvSpPr>
        <p:spPr>
          <a:xfrm>
            <a:off x="950976" y="3072384"/>
            <a:ext cx="45720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 youth unemployment. Governance pressure. Infrastructure gaps. If the system delivers here, the replication case is ironclad.</a:t>
            </a:r>
            <a:endParaRPr lang="en-US" sz="850" dirty="0"/>
          </a:p>
        </p:txBody>
      </p:sp>
      <p:sp>
        <p:nvSpPr>
          <p:cNvPr id="19" name="Shape 17"/>
          <p:cNvSpPr/>
          <p:nvPr/>
        </p:nvSpPr>
        <p:spPr>
          <a:xfrm>
            <a:off x="457200" y="3886200"/>
            <a:ext cx="5303520" cy="105156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457200" y="3886200"/>
            <a:ext cx="347472" cy="105156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1" name="Text 19"/>
          <p:cNvSpPr/>
          <p:nvPr/>
        </p:nvSpPr>
        <p:spPr>
          <a:xfrm>
            <a:off x="457200" y="4233672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950976" y="3977640"/>
            <a:ext cx="457200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Sophisticated Financial Infrastructure</a:t>
            </a:r>
            <a:endParaRPr lang="en-US" sz="950" dirty="0"/>
          </a:p>
        </p:txBody>
      </p:sp>
      <p:sp>
        <p:nvSpPr>
          <p:cNvPr id="23" name="Text 21"/>
          <p:cNvSpPr/>
          <p:nvPr/>
        </p:nvSpPr>
        <p:spPr>
          <a:xfrm>
            <a:off x="950976" y="4306824"/>
            <a:ext cx="45720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Major banks. Capital markets. Institutional investors. PFMA frameworks. SPVs can be structured without inventing the legal system.</a:t>
            </a:r>
            <a:endParaRPr lang="en-US" sz="850" dirty="0"/>
          </a:p>
        </p:txBody>
      </p:sp>
      <p:sp>
        <p:nvSpPr>
          <p:cNvPr id="24" name="Shape 22"/>
          <p:cNvSpPr/>
          <p:nvPr/>
        </p:nvSpPr>
        <p:spPr>
          <a:xfrm>
            <a:off x="457200" y="5120640"/>
            <a:ext cx="5303520" cy="1051560"/>
          </a:xfrm>
          <a:prstGeom prst="rect">
            <a:avLst/>
          </a:prstGeom>
          <a:solidFill>
            <a:srgbClr val="152840"/>
          </a:solidFill>
          <a:ln w="12700">
            <a:solidFill>
              <a:srgbClr val="1E3A58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457200" y="5120640"/>
            <a:ext cx="347472" cy="105156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6" name="Text 24"/>
          <p:cNvSpPr/>
          <p:nvPr/>
        </p:nvSpPr>
        <p:spPr>
          <a:xfrm>
            <a:off x="457200" y="5468112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60E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950976" y="5212080"/>
            <a:ext cx="4572000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E8C9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SADC Regional Gateway</a:t>
            </a:r>
            <a:endParaRPr lang="en-US" sz="950" dirty="0"/>
          </a:p>
        </p:txBody>
      </p:sp>
      <p:sp>
        <p:nvSpPr>
          <p:cNvPr id="28" name="Text 26"/>
          <p:cNvSpPr/>
          <p:nvPr/>
        </p:nvSpPr>
        <p:spPr>
          <a:xfrm>
            <a:off x="950976" y="5541264"/>
            <a:ext cx="45720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dirty="0">
                <a:solidFill>
                  <a:srgbClr val="D4CEB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Most multinationals use SA as Africa HQ. Proof-of-concept here provides the gateway to 14 SADC nations and beyond.</a:t>
            </a:r>
            <a:endParaRPr lang="en-US" sz="850" dirty="0"/>
          </a:p>
        </p:txBody>
      </p:sp>
      <p:sp>
        <p:nvSpPr>
          <p:cNvPr id="29" name="Shape 27"/>
          <p:cNvSpPr/>
          <p:nvPr/>
        </p:nvSpPr>
        <p:spPr>
          <a:xfrm>
            <a:off x="6217920" y="1417320"/>
            <a:ext cx="5486400" cy="4864608"/>
          </a:xfrm>
          <a:prstGeom prst="rect">
            <a:avLst/>
          </a:prstGeom>
          <a:solidFill>
            <a:srgbClr val="152840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6400800" y="1554480"/>
            <a:ext cx="4572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EXPANSION PATH</a:t>
            </a:r>
            <a:endParaRPr lang="en-US" sz="800" dirty="0"/>
          </a:p>
        </p:txBody>
      </p:sp>
      <p:sp>
        <p:nvSpPr>
          <p:cNvPr id="31" name="Text 29"/>
          <p:cNvSpPr/>
          <p:nvPr/>
        </p:nvSpPr>
        <p:spPr>
          <a:xfrm>
            <a:off x="6400800" y="1810512"/>
            <a:ext cx="5029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One proof. Unlimited replication.</a:t>
            </a:r>
            <a:endParaRPr lang="en-US" sz="1400" dirty="0"/>
          </a:p>
        </p:txBody>
      </p:sp>
      <p:sp>
        <p:nvSpPr>
          <p:cNvPr id="32" name="Shape 30"/>
          <p:cNvSpPr/>
          <p:nvPr/>
        </p:nvSpPr>
        <p:spPr>
          <a:xfrm>
            <a:off x="6217920" y="2331720"/>
            <a:ext cx="64008" cy="77724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3" name="Text 31"/>
          <p:cNvSpPr/>
          <p:nvPr/>
        </p:nvSpPr>
        <p:spPr>
          <a:xfrm>
            <a:off x="6446520" y="2350008"/>
            <a:ext cx="1463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1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1–5</a:t>
            </a:r>
            <a:endParaRPr lang="en-US" sz="800" dirty="0"/>
          </a:p>
        </p:txBody>
      </p:sp>
      <p:sp>
        <p:nvSpPr>
          <p:cNvPr id="34" name="Text 32"/>
          <p:cNvSpPr/>
          <p:nvPr/>
        </p:nvSpPr>
        <p:spPr>
          <a:xfrm>
            <a:off x="6446520" y="2587752"/>
            <a:ext cx="2286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South Africa</a:t>
            </a:r>
            <a:endParaRPr lang="en-US" sz="1100" dirty="0"/>
          </a:p>
        </p:txBody>
      </p:sp>
      <p:sp>
        <p:nvSpPr>
          <p:cNvPr id="35" name="Text 33"/>
          <p:cNvSpPr/>
          <p:nvPr/>
        </p:nvSpPr>
        <p:spPr>
          <a:xfrm>
            <a:off x="8869680" y="2404872"/>
            <a:ext cx="2651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Proof-of-concept. Operational evidence generated.</a:t>
            </a:r>
            <a:endParaRPr lang="en-US" sz="800" dirty="0"/>
          </a:p>
        </p:txBody>
      </p:sp>
      <p:sp>
        <p:nvSpPr>
          <p:cNvPr id="36" name="Shape 34"/>
          <p:cNvSpPr/>
          <p:nvPr/>
        </p:nvSpPr>
        <p:spPr>
          <a:xfrm>
            <a:off x="6217920" y="3246120"/>
            <a:ext cx="64008" cy="77724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7" name="Text 35"/>
          <p:cNvSpPr/>
          <p:nvPr/>
        </p:nvSpPr>
        <p:spPr>
          <a:xfrm>
            <a:off x="6446520" y="3264408"/>
            <a:ext cx="1463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1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5–10</a:t>
            </a:r>
            <a:endParaRPr lang="en-US" sz="800" dirty="0"/>
          </a:p>
        </p:txBody>
      </p:sp>
      <p:sp>
        <p:nvSpPr>
          <p:cNvPr id="38" name="Text 36"/>
          <p:cNvSpPr/>
          <p:nvPr/>
        </p:nvSpPr>
        <p:spPr>
          <a:xfrm>
            <a:off x="6446520" y="3502152"/>
            <a:ext cx="2286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SADC Region</a:t>
            </a:r>
            <a:endParaRPr lang="en-US" sz="1100" dirty="0"/>
          </a:p>
        </p:txBody>
      </p:sp>
      <p:sp>
        <p:nvSpPr>
          <p:cNvPr id="39" name="Text 37"/>
          <p:cNvSpPr/>
          <p:nvPr/>
        </p:nvSpPr>
        <p:spPr>
          <a:xfrm>
            <a:off x="8869680" y="3319272"/>
            <a:ext cx="2651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 nations. Documented replication case from SA.</a:t>
            </a:r>
            <a:endParaRPr lang="en-US" sz="800" dirty="0"/>
          </a:p>
        </p:txBody>
      </p:sp>
      <p:sp>
        <p:nvSpPr>
          <p:cNvPr id="40" name="Shape 38"/>
          <p:cNvSpPr/>
          <p:nvPr/>
        </p:nvSpPr>
        <p:spPr>
          <a:xfrm>
            <a:off x="6217920" y="4160520"/>
            <a:ext cx="64008" cy="77724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41" name="Text 39"/>
          <p:cNvSpPr/>
          <p:nvPr/>
        </p:nvSpPr>
        <p:spPr>
          <a:xfrm>
            <a:off x="6446520" y="4178808"/>
            <a:ext cx="1463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1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10–25</a:t>
            </a:r>
            <a:endParaRPr lang="en-US" sz="800" dirty="0"/>
          </a:p>
        </p:txBody>
      </p:sp>
      <p:sp>
        <p:nvSpPr>
          <p:cNvPr id="42" name="Text 40"/>
          <p:cNvSpPr/>
          <p:nvPr/>
        </p:nvSpPr>
        <p:spPr>
          <a:xfrm>
            <a:off x="6446520" y="4416552"/>
            <a:ext cx="2286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Pan-African</a:t>
            </a:r>
            <a:endParaRPr lang="en-US" sz="1100" dirty="0"/>
          </a:p>
        </p:txBody>
      </p:sp>
      <p:sp>
        <p:nvSpPr>
          <p:cNvPr id="43" name="Text 41"/>
          <p:cNvSpPr/>
          <p:nvPr/>
        </p:nvSpPr>
        <p:spPr>
          <a:xfrm>
            <a:off x="8869680" y="4233672"/>
            <a:ext cx="2651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AfDB, IFC credentialed. AU governance frameworks.</a:t>
            </a:r>
            <a:endParaRPr lang="en-US" sz="800" dirty="0"/>
          </a:p>
        </p:txBody>
      </p:sp>
      <p:sp>
        <p:nvSpPr>
          <p:cNvPr id="44" name="Shape 42"/>
          <p:cNvSpPr/>
          <p:nvPr/>
        </p:nvSpPr>
        <p:spPr>
          <a:xfrm>
            <a:off x="6217920" y="5074920"/>
            <a:ext cx="64008" cy="77724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45" name="Text 43"/>
          <p:cNvSpPr/>
          <p:nvPr/>
        </p:nvSpPr>
        <p:spPr>
          <a:xfrm>
            <a:off x="6446520" y="5093208"/>
            <a:ext cx="1463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1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25+</a:t>
            </a:r>
            <a:endParaRPr lang="en-US" sz="800" dirty="0"/>
          </a:p>
        </p:txBody>
      </p:sp>
      <p:sp>
        <p:nvSpPr>
          <p:cNvPr id="46" name="Text 44"/>
          <p:cNvSpPr/>
          <p:nvPr/>
        </p:nvSpPr>
        <p:spPr>
          <a:xfrm>
            <a:off x="6446520" y="5330952"/>
            <a:ext cx="2286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Global</a:t>
            </a:r>
            <a:endParaRPr lang="en-US" sz="1100" dirty="0"/>
          </a:p>
        </p:txBody>
      </p:sp>
      <p:sp>
        <p:nvSpPr>
          <p:cNvPr id="47" name="Text 45"/>
          <p:cNvSpPr/>
          <p:nvPr/>
        </p:nvSpPr>
        <p:spPr>
          <a:xfrm>
            <a:off x="8869680" y="5148072"/>
            <a:ext cx="2651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UDOC as voluntary standard. Systems company at scale.</a:t>
            </a:r>
            <a:endParaRPr lang="en-US" sz="800" dirty="0"/>
          </a:p>
        </p:txBody>
      </p:sp>
      <p:sp>
        <p:nvSpPr>
          <p:cNvPr id="48" name="Shape 46"/>
          <p:cNvSpPr/>
          <p:nvPr/>
        </p:nvSpPr>
        <p:spPr>
          <a:xfrm>
            <a:off x="6400800" y="5989320"/>
            <a:ext cx="5029200" cy="13716"/>
          </a:xfrm>
          <a:prstGeom prst="rect">
            <a:avLst/>
          </a:prstGeom>
          <a:solidFill>
            <a:srgbClr val="C9A84C"/>
          </a:solidFill>
          <a:ln w="12700">
            <a:solidFill>
              <a:srgbClr val="C9A84C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6400800" y="6062472"/>
            <a:ext cx="5029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850" i="1" dirty="0">
                <a:solidFill>
                  <a:srgbClr val="E8C97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"If it works in South Africa's conditions, the argument for every comparable emerging market is already made."</a:t>
            </a:r>
            <a:endParaRPr lang="en-US" sz="8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BF7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6537960"/>
            <a:ext cx="12161520" cy="320040"/>
          </a:xfrm>
          <a:prstGeom prst="rect">
            <a:avLst/>
          </a:prstGeom>
          <a:solidFill>
            <a:srgbClr val="152840"/>
          </a:solidFill>
          <a:ln/>
        </p:spPr>
      </p:sp>
      <p:sp>
        <p:nvSpPr>
          <p:cNvPr id="3" name="Text 1"/>
          <p:cNvSpPr/>
          <p:nvPr/>
        </p:nvSpPr>
        <p:spPr>
          <a:xfrm>
            <a:off x="365760" y="6583680"/>
            <a:ext cx="6400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spc="200" kern="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 —  GOOD ORDERLY DIRECTIONAL SYSTEMS</a:t>
            </a:r>
            <a:endParaRPr lang="en-US" sz="700" dirty="0"/>
          </a:p>
        </p:txBody>
      </p:sp>
      <p:sp>
        <p:nvSpPr>
          <p:cNvPr id="4" name="Text 2"/>
          <p:cNvSpPr/>
          <p:nvPr/>
        </p:nvSpPr>
        <p:spPr>
          <a:xfrm>
            <a:off x="0" y="6583680"/>
            <a:ext cx="117957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DECK  ·  CONFIDENTIAL  ·  SASHIN J. SINGH</a:t>
            </a:r>
            <a:endParaRPr lang="en-US" sz="700" dirty="0"/>
          </a:p>
        </p:txBody>
      </p:sp>
      <p:sp>
        <p:nvSpPr>
          <p:cNvPr id="5" name="Shape 3"/>
          <p:cNvSpPr/>
          <p:nvPr/>
        </p:nvSpPr>
        <p:spPr>
          <a:xfrm>
            <a:off x="0" y="0"/>
            <a:ext cx="12161520" cy="1280160"/>
          </a:xfrm>
          <a:prstGeom prst="rect">
            <a:avLst/>
          </a:prstGeom>
          <a:solidFill>
            <a:srgbClr val="060E1C"/>
          </a:solidFill>
          <a:ln/>
        </p:spPr>
      </p:sp>
      <p:sp>
        <p:nvSpPr>
          <p:cNvPr id="6" name="Shape 4"/>
          <p:cNvSpPr/>
          <p:nvPr/>
        </p:nvSpPr>
        <p:spPr>
          <a:xfrm>
            <a:off x="0" y="0"/>
            <a:ext cx="12161520" cy="36576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7" name="Text 5"/>
          <p:cNvSpPr/>
          <p:nvPr/>
        </p:nvSpPr>
        <p:spPr>
          <a:xfrm>
            <a:off x="457200" y="228600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400" kern="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SECTION 4  ·  REVENUE ARCHITECTURE &amp; PROJECTIONS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457200" y="548640"/>
            <a:ext cx="8229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5F0E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Conservative scenario — all figures in ZAR.</a:t>
            </a:r>
            <a:endParaRPr lang="en-US" sz="2200" dirty="0"/>
          </a:p>
        </p:txBody>
      </p:sp>
      <p:graphicFrame>
        <p:nvGraphicFramePr>
          <p:cNvPr id="9" name="Chart 0" descr=""/>
          <p:cNvGraphicFramePr/>
          <p:nvPr/>
        </p:nvGraphicFramePr>
        <p:xfrm>
          <a:off x="320040" y="1417320"/>
          <a:ext cx="6217920" cy="352044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10" name="Shape 7"/>
          <p:cNvSpPr/>
          <p:nvPr/>
        </p:nvSpPr>
        <p:spPr>
          <a:xfrm>
            <a:off x="6766560" y="1417320"/>
            <a:ext cx="5029200" cy="621792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52400" dist="50800" dir="8100000">
              <a:srgbClr val="000000">
                <a:alpha val="18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6766560" y="1417320"/>
            <a:ext cx="54864" cy="6217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2" name="Text 9"/>
          <p:cNvSpPr/>
          <p:nvPr/>
        </p:nvSpPr>
        <p:spPr>
          <a:xfrm>
            <a:off x="6903720" y="1472184"/>
            <a:ext cx="1005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100" kern="0" dirty="0">
                <a:solidFill>
                  <a:srgbClr val="1528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1</a:t>
            </a:r>
            <a:endParaRPr lang="en-US" sz="800" dirty="0"/>
          </a:p>
        </p:txBody>
      </p:sp>
      <p:sp>
        <p:nvSpPr>
          <p:cNvPr id="13" name="Text 10"/>
          <p:cNvSpPr/>
          <p:nvPr/>
        </p:nvSpPr>
        <p:spPr>
          <a:xfrm>
            <a:off x="7955280" y="1453896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R3.5M</a:t>
            </a: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6903720" y="1764792"/>
            <a:ext cx="47548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MVP live · first 25 participants · seed capital</a:t>
            </a:r>
            <a:endParaRPr lang="en-US" sz="750" dirty="0"/>
          </a:p>
        </p:txBody>
      </p:sp>
      <p:sp>
        <p:nvSpPr>
          <p:cNvPr id="15" name="Shape 12"/>
          <p:cNvSpPr/>
          <p:nvPr/>
        </p:nvSpPr>
        <p:spPr>
          <a:xfrm>
            <a:off x="6766560" y="2121408"/>
            <a:ext cx="5029200" cy="621792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52400" dist="50800" dir="8100000">
              <a:srgbClr val="000000">
                <a:alpha val="18000"/>
              </a:srgbClr>
            </a:outerShdw>
          </a:effectLst>
        </p:spPr>
      </p:sp>
      <p:sp>
        <p:nvSpPr>
          <p:cNvPr id="16" name="Shape 13"/>
          <p:cNvSpPr/>
          <p:nvPr/>
        </p:nvSpPr>
        <p:spPr>
          <a:xfrm>
            <a:off x="6766560" y="2121408"/>
            <a:ext cx="54864" cy="6217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7" name="Text 14"/>
          <p:cNvSpPr/>
          <p:nvPr/>
        </p:nvSpPr>
        <p:spPr>
          <a:xfrm>
            <a:off x="6903720" y="2176272"/>
            <a:ext cx="1005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100" kern="0" dirty="0">
                <a:solidFill>
                  <a:srgbClr val="1528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3</a:t>
            </a:r>
            <a:endParaRPr lang="en-US" sz="800" dirty="0"/>
          </a:p>
        </p:txBody>
      </p:sp>
      <p:sp>
        <p:nvSpPr>
          <p:cNvPr id="18" name="Text 15"/>
          <p:cNvSpPr/>
          <p:nvPr/>
        </p:nvSpPr>
        <p:spPr>
          <a:xfrm>
            <a:off x="7955280" y="2157984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R98M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6903720" y="2468880"/>
            <a:ext cx="47548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100+ placements · 3+ UDOC clients · govt deployment</a:t>
            </a:r>
            <a:endParaRPr lang="en-US" sz="750" dirty="0"/>
          </a:p>
        </p:txBody>
      </p:sp>
      <p:sp>
        <p:nvSpPr>
          <p:cNvPr id="20" name="Shape 17"/>
          <p:cNvSpPr/>
          <p:nvPr/>
        </p:nvSpPr>
        <p:spPr>
          <a:xfrm>
            <a:off x="6766560" y="2825496"/>
            <a:ext cx="5029200" cy="621792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52400" dist="50800" dir="8100000">
              <a:srgbClr val="000000">
                <a:alpha val="18000"/>
              </a:srgbClr>
            </a:outerShdw>
          </a:effectLst>
        </p:spPr>
      </p:sp>
      <p:sp>
        <p:nvSpPr>
          <p:cNvPr id="21" name="Shape 18"/>
          <p:cNvSpPr/>
          <p:nvPr/>
        </p:nvSpPr>
        <p:spPr>
          <a:xfrm>
            <a:off x="6766560" y="2825496"/>
            <a:ext cx="54864" cy="6217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2" name="Text 19"/>
          <p:cNvSpPr/>
          <p:nvPr/>
        </p:nvSpPr>
        <p:spPr>
          <a:xfrm>
            <a:off x="6903720" y="2880360"/>
            <a:ext cx="1005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100" kern="0" dirty="0">
                <a:solidFill>
                  <a:srgbClr val="1528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5</a:t>
            </a:r>
            <a:endParaRPr lang="en-US" sz="800" dirty="0"/>
          </a:p>
        </p:txBody>
      </p:sp>
      <p:sp>
        <p:nvSpPr>
          <p:cNvPr id="23" name="Text 20"/>
          <p:cNvSpPr/>
          <p:nvPr/>
        </p:nvSpPr>
        <p:spPr>
          <a:xfrm>
            <a:off x="7955280" y="2862072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R400M</a:t>
            </a:r>
            <a:endParaRPr lang="en-US" sz="1600" dirty="0"/>
          </a:p>
        </p:txBody>
      </p:sp>
      <p:sp>
        <p:nvSpPr>
          <p:cNvPr id="24" name="Text 21"/>
          <p:cNvSpPr/>
          <p:nvPr/>
        </p:nvSpPr>
        <p:spPr>
          <a:xfrm>
            <a:off x="6903720" y="3172968"/>
            <a:ext cx="47548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Series A closed · MADIBA first fund · TS first project</a:t>
            </a:r>
            <a:endParaRPr lang="en-US" sz="750" dirty="0"/>
          </a:p>
        </p:txBody>
      </p:sp>
      <p:sp>
        <p:nvSpPr>
          <p:cNvPr id="25" name="Shape 22"/>
          <p:cNvSpPr/>
          <p:nvPr/>
        </p:nvSpPr>
        <p:spPr>
          <a:xfrm>
            <a:off x="6766560" y="3529584"/>
            <a:ext cx="5029200" cy="621792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52400" dist="50800" dir="8100000">
              <a:srgbClr val="000000">
                <a:alpha val="18000"/>
              </a:srgbClr>
            </a:outerShdw>
          </a:effectLst>
        </p:spPr>
      </p:sp>
      <p:sp>
        <p:nvSpPr>
          <p:cNvPr id="26" name="Shape 23"/>
          <p:cNvSpPr/>
          <p:nvPr/>
        </p:nvSpPr>
        <p:spPr>
          <a:xfrm>
            <a:off x="6766560" y="3529584"/>
            <a:ext cx="54864" cy="6217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7" name="Text 24"/>
          <p:cNvSpPr/>
          <p:nvPr/>
        </p:nvSpPr>
        <p:spPr>
          <a:xfrm>
            <a:off x="6903720" y="3584448"/>
            <a:ext cx="1005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100" kern="0" dirty="0">
                <a:solidFill>
                  <a:srgbClr val="1528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10</a:t>
            </a:r>
            <a:endParaRPr lang="en-US" sz="800" dirty="0"/>
          </a:p>
        </p:txBody>
      </p:sp>
      <p:sp>
        <p:nvSpPr>
          <p:cNvPr id="28" name="Text 25"/>
          <p:cNvSpPr/>
          <p:nvPr/>
        </p:nvSpPr>
        <p:spPr>
          <a:xfrm>
            <a:off x="7955280" y="356616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R1.14B</a:t>
            </a:r>
            <a:endParaRPr lang="en-US" sz="1600" dirty="0"/>
          </a:p>
        </p:txBody>
      </p:sp>
      <p:sp>
        <p:nvSpPr>
          <p:cNvPr id="29" name="Text 26"/>
          <p:cNvSpPr/>
          <p:nvPr/>
        </p:nvSpPr>
        <p:spPr>
          <a:xfrm>
            <a:off x="6903720" y="3877056"/>
            <a:ext cx="47548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SADC expansion · 10,000+ placements · 33% EBITDA</a:t>
            </a:r>
            <a:endParaRPr lang="en-US" sz="750" dirty="0"/>
          </a:p>
        </p:txBody>
      </p:sp>
      <p:sp>
        <p:nvSpPr>
          <p:cNvPr id="30" name="Shape 27"/>
          <p:cNvSpPr/>
          <p:nvPr/>
        </p:nvSpPr>
        <p:spPr>
          <a:xfrm>
            <a:off x="6766560" y="4233672"/>
            <a:ext cx="5029200" cy="621792"/>
          </a:xfrm>
          <a:prstGeom prst="rect">
            <a:avLst/>
          </a:prstGeom>
          <a:solidFill>
            <a:srgbClr val="FFFFFF"/>
          </a:solidFill>
          <a:ln w="12700">
            <a:solidFill>
              <a:srgbClr val="E0DDD5"/>
            </a:solidFill>
            <a:prstDash val="solid"/>
          </a:ln>
          <a:effectLst>
            <a:outerShdw sx="100000" sy="100000" kx="0" ky="0" algn="bl" rotWithShape="0" blurRad="152400" dist="50800" dir="8100000">
              <a:srgbClr val="000000">
                <a:alpha val="18000"/>
              </a:srgbClr>
            </a:outerShdw>
          </a:effectLst>
        </p:spPr>
      </p:sp>
      <p:sp>
        <p:nvSpPr>
          <p:cNvPr id="31" name="Shape 28"/>
          <p:cNvSpPr/>
          <p:nvPr/>
        </p:nvSpPr>
        <p:spPr>
          <a:xfrm>
            <a:off x="6766560" y="4233672"/>
            <a:ext cx="54864" cy="621792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2" name="Text 29"/>
          <p:cNvSpPr/>
          <p:nvPr/>
        </p:nvSpPr>
        <p:spPr>
          <a:xfrm>
            <a:off x="6903720" y="4288536"/>
            <a:ext cx="10058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100" kern="0" dirty="0">
                <a:solidFill>
                  <a:srgbClr val="1528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25</a:t>
            </a:r>
            <a:endParaRPr lang="en-US" sz="800" dirty="0"/>
          </a:p>
        </p:txBody>
      </p:sp>
      <p:sp>
        <p:nvSpPr>
          <p:cNvPr id="33" name="Text 30"/>
          <p:cNvSpPr/>
          <p:nvPr/>
        </p:nvSpPr>
        <p:spPr>
          <a:xfrm>
            <a:off x="7955280" y="427024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R5B–R20B</a:t>
            </a:r>
            <a:endParaRPr lang="en-US" sz="1600" dirty="0"/>
          </a:p>
        </p:txBody>
      </p:sp>
      <p:sp>
        <p:nvSpPr>
          <p:cNvPr id="34" name="Text 31"/>
          <p:cNvSpPr/>
          <p:nvPr/>
        </p:nvSpPr>
        <p:spPr>
          <a:xfrm>
            <a:off x="6903720" y="4581144"/>
            <a:ext cx="47548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15–25 countries · R50B–R200B equity</a:t>
            </a:r>
            <a:endParaRPr lang="en-US" sz="750" dirty="0"/>
          </a:p>
        </p:txBody>
      </p:sp>
      <p:sp>
        <p:nvSpPr>
          <p:cNvPr id="35" name="Shape 32"/>
          <p:cNvSpPr/>
          <p:nvPr/>
        </p:nvSpPr>
        <p:spPr>
          <a:xfrm>
            <a:off x="320040" y="5074920"/>
            <a:ext cx="1508760" cy="594360"/>
          </a:xfrm>
          <a:prstGeom prst="rect">
            <a:avLst/>
          </a:prstGeom>
          <a:solidFill>
            <a:srgbClr val="0C1A2E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36" name="Text 33"/>
          <p:cNvSpPr/>
          <p:nvPr/>
        </p:nvSpPr>
        <p:spPr>
          <a:xfrm>
            <a:off x="320040" y="5093208"/>
            <a:ext cx="15087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29%</a:t>
            </a:r>
            <a:endParaRPr lang="en-US" sz="1800" dirty="0"/>
          </a:p>
        </p:txBody>
      </p:sp>
      <p:sp>
        <p:nvSpPr>
          <p:cNvPr id="37" name="Text 34"/>
          <p:cNvSpPr/>
          <p:nvPr/>
        </p:nvSpPr>
        <p:spPr>
          <a:xfrm>
            <a:off x="320040" y="5394960"/>
            <a:ext cx="15087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Yr 1 Gross Margin</a:t>
            </a:r>
            <a:endParaRPr lang="en-US" sz="700" dirty="0"/>
          </a:p>
        </p:txBody>
      </p:sp>
      <p:sp>
        <p:nvSpPr>
          <p:cNvPr id="38" name="Shape 35"/>
          <p:cNvSpPr/>
          <p:nvPr/>
        </p:nvSpPr>
        <p:spPr>
          <a:xfrm>
            <a:off x="1965960" y="5074920"/>
            <a:ext cx="1508760" cy="594360"/>
          </a:xfrm>
          <a:prstGeom prst="rect">
            <a:avLst/>
          </a:prstGeom>
          <a:solidFill>
            <a:srgbClr val="0C1A2E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39" name="Text 36"/>
          <p:cNvSpPr/>
          <p:nvPr/>
        </p:nvSpPr>
        <p:spPr>
          <a:xfrm>
            <a:off x="1965960" y="5093208"/>
            <a:ext cx="15087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58%</a:t>
            </a:r>
            <a:endParaRPr lang="en-US" sz="1800" dirty="0"/>
          </a:p>
        </p:txBody>
      </p:sp>
      <p:sp>
        <p:nvSpPr>
          <p:cNvPr id="40" name="Text 37"/>
          <p:cNvSpPr/>
          <p:nvPr/>
        </p:nvSpPr>
        <p:spPr>
          <a:xfrm>
            <a:off x="1965960" y="5394960"/>
            <a:ext cx="15087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Yr 5 Gross Margin</a:t>
            </a:r>
            <a:endParaRPr lang="en-US" sz="700" dirty="0"/>
          </a:p>
        </p:txBody>
      </p:sp>
      <p:sp>
        <p:nvSpPr>
          <p:cNvPr id="41" name="Shape 38"/>
          <p:cNvSpPr/>
          <p:nvPr/>
        </p:nvSpPr>
        <p:spPr>
          <a:xfrm>
            <a:off x="3611880" y="5074920"/>
            <a:ext cx="1508760" cy="594360"/>
          </a:xfrm>
          <a:prstGeom prst="rect">
            <a:avLst/>
          </a:prstGeom>
          <a:solidFill>
            <a:srgbClr val="0C1A2E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42" name="Text 39"/>
          <p:cNvSpPr/>
          <p:nvPr/>
        </p:nvSpPr>
        <p:spPr>
          <a:xfrm>
            <a:off x="3611880" y="5093208"/>
            <a:ext cx="15087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33%</a:t>
            </a:r>
            <a:endParaRPr lang="en-US" sz="1800" dirty="0"/>
          </a:p>
        </p:txBody>
      </p:sp>
      <p:sp>
        <p:nvSpPr>
          <p:cNvPr id="43" name="Text 40"/>
          <p:cNvSpPr/>
          <p:nvPr/>
        </p:nvSpPr>
        <p:spPr>
          <a:xfrm>
            <a:off x="3611880" y="5394960"/>
            <a:ext cx="15087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Yr 10 EBITDA</a:t>
            </a:r>
            <a:endParaRPr lang="en-US" sz="700" dirty="0"/>
          </a:p>
        </p:txBody>
      </p:sp>
      <p:sp>
        <p:nvSpPr>
          <p:cNvPr id="44" name="Shape 41"/>
          <p:cNvSpPr/>
          <p:nvPr/>
        </p:nvSpPr>
        <p:spPr>
          <a:xfrm>
            <a:off x="5257800" y="5074920"/>
            <a:ext cx="1508760" cy="594360"/>
          </a:xfrm>
          <a:prstGeom prst="rect">
            <a:avLst/>
          </a:prstGeom>
          <a:solidFill>
            <a:srgbClr val="0C1A2E"/>
          </a:solidFill>
          <a:ln w="12700">
            <a:solidFill>
              <a:srgbClr val="8B6914"/>
            </a:solidFill>
            <a:prstDash val="solid"/>
          </a:ln>
        </p:spPr>
      </p:sp>
      <p:sp>
        <p:nvSpPr>
          <p:cNvPr id="45" name="Text 42"/>
          <p:cNvSpPr/>
          <p:nvPr/>
        </p:nvSpPr>
        <p:spPr>
          <a:xfrm>
            <a:off x="5257800" y="5093208"/>
            <a:ext cx="15087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C9A84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8–12×</a:t>
            </a:r>
            <a:endParaRPr lang="en-US" sz="1800" dirty="0"/>
          </a:p>
        </p:txBody>
      </p:sp>
      <p:sp>
        <p:nvSpPr>
          <p:cNvPr id="46" name="Text 43"/>
          <p:cNvSpPr/>
          <p:nvPr/>
        </p:nvSpPr>
        <p:spPr>
          <a:xfrm>
            <a:off x="5257800" y="5394960"/>
            <a:ext cx="15087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00" dirty="0">
                <a:solidFill>
                  <a:srgbClr val="7A7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Revenue Multiple (UDOC)</a:t>
            </a:r>
            <a:endParaRPr lang="en-US" sz="7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G.O.D.S — Institutional Deck 2026</dc:title>
  <dc:subject>Good Orderly Directional Systems — Global Systems Company</dc:subject>
  <dc:creator>Sashin J. Singh</dc:creator>
  <cp:lastModifiedBy>Sashin J. Singh</cp:lastModifiedBy>
  <cp:revision>1</cp:revision>
  <dcterms:created xsi:type="dcterms:W3CDTF">2026-03-10T07:24:34Z</dcterms:created>
  <dcterms:modified xsi:type="dcterms:W3CDTF">2026-03-10T07:24:34Z</dcterms:modified>
</cp:coreProperties>
</file>